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4"/>
  </p:notesMasterIdLst>
  <p:sldIdLst>
    <p:sldId id="256" r:id="rId6"/>
    <p:sldId id="268" r:id="rId7"/>
    <p:sldId id="266" r:id="rId8"/>
    <p:sldId id="274" r:id="rId9"/>
    <p:sldId id="337" r:id="rId10"/>
    <p:sldId id="285" r:id="rId11"/>
    <p:sldId id="336" r:id="rId12"/>
    <p:sldId id="339" r:id="rId13"/>
    <p:sldId id="286" r:id="rId14"/>
    <p:sldId id="422" r:id="rId15"/>
    <p:sldId id="357" r:id="rId16"/>
    <p:sldId id="379" r:id="rId17"/>
    <p:sldId id="338" r:id="rId18"/>
    <p:sldId id="308" r:id="rId19"/>
    <p:sldId id="287" r:id="rId20"/>
    <p:sldId id="340" r:id="rId21"/>
    <p:sldId id="342" r:id="rId22"/>
    <p:sldId id="406" r:id="rId23"/>
    <p:sldId id="408" r:id="rId24"/>
    <p:sldId id="411" r:id="rId25"/>
    <p:sldId id="390" r:id="rId26"/>
    <p:sldId id="344" r:id="rId27"/>
    <p:sldId id="282" r:id="rId28"/>
    <p:sldId id="288" r:id="rId29"/>
    <p:sldId id="400" r:id="rId30"/>
    <p:sldId id="354" r:id="rId31"/>
    <p:sldId id="345" r:id="rId32"/>
    <p:sldId id="394" r:id="rId33"/>
    <p:sldId id="346" r:id="rId34"/>
    <p:sldId id="347" r:id="rId35"/>
    <p:sldId id="348" r:id="rId36"/>
    <p:sldId id="381" r:id="rId37"/>
    <p:sldId id="350" r:id="rId38"/>
    <p:sldId id="382" r:id="rId39"/>
    <p:sldId id="393" r:id="rId40"/>
    <p:sldId id="417" r:id="rId41"/>
    <p:sldId id="356" r:id="rId42"/>
    <p:sldId id="363" r:id="rId43"/>
    <p:sldId id="412" r:id="rId44"/>
    <p:sldId id="402" r:id="rId45"/>
    <p:sldId id="413" r:id="rId46"/>
    <p:sldId id="384" r:id="rId47"/>
    <p:sldId id="401" r:id="rId48"/>
    <p:sldId id="359" r:id="rId49"/>
    <p:sldId id="385" r:id="rId50"/>
    <p:sldId id="409" r:id="rId51"/>
    <p:sldId id="299" r:id="rId52"/>
    <p:sldId id="352" r:id="rId53"/>
    <p:sldId id="343" r:id="rId54"/>
    <p:sldId id="387" r:id="rId55"/>
    <p:sldId id="351" r:id="rId56"/>
    <p:sldId id="301" r:id="rId57"/>
    <p:sldId id="360" r:id="rId58"/>
    <p:sldId id="404" r:id="rId59"/>
    <p:sldId id="388" r:id="rId60"/>
    <p:sldId id="419" r:id="rId61"/>
    <p:sldId id="420" r:id="rId62"/>
    <p:sldId id="421" r:id="rId63"/>
    <p:sldId id="414" r:id="rId64"/>
    <p:sldId id="415" r:id="rId65"/>
    <p:sldId id="416" r:id="rId66"/>
    <p:sldId id="392" r:id="rId67"/>
    <p:sldId id="391" r:id="rId68"/>
    <p:sldId id="410" r:id="rId69"/>
    <p:sldId id="403" r:id="rId70"/>
    <p:sldId id="395" r:id="rId71"/>
    <p:sldId id="396" r:id="rId72"/>
    <p:sldId id="280" r:id="rId7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6" autoAdjust="0"/>
    <p:restoredTop sz="76984" autoAdjust="0"/>
  </p:normalViewPr>
  <p:slideViewPr>
    <p:cSldViewPr snapToGrid="0">
      <p:cViewPr varScale="1">
        <p:scale>
          <a:sx n="114" d="100"/>
          <a:sy n="114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7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9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079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34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err="1"/>
              <a:t>nápočtu</a:t>
            </a:r>
            <a:r>
              <a:rPr lang="cs-CZ" baseline="0" dirty="0"/>
              <a:t> indikátorů 6 00 00 a 5 25 10 – nutno </a:t>
            </a:r>
            <a:r>
              <a:rPr lang="cs-CZ" baseline="0" dirty="0" err="1"/>
              <a:t>přeppočítat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362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6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7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64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04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1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>
                <a:solidFill>
                  <a:srgbClr val="FF0000"/>
                </a:solidFill>
              </a:rPr>
              <a:t>Účetnictví není kontrolováno, avšak: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pokud s evidence docházky není možné spočítat počet hodin, může se kontrola doptat na podklad pro účetnictví, ze kterého by bylo poznat, kolik hodin práce bylo v daném měsíci proplaceno</a:t>
            </a:r>
          </a:p>
          <a:p>
            <a:pPr marL="171450" indent="-171450">
              <a:buFontTx/>
              <a:buChar char="-"/>
            </a:pPr>
            <a:r>
              <a:rPr lang="cs-CZ" b="1" baseline="0" dirty="0">
                <a:solidFill>
                  <a:srgbClr val="FF0000"/>
                </a:solidFill>
              </a:rPr>
              <a:t>kontrola cestovního příkazu (na místě) – nekontroluje se vyúčtování, ale min. počet dní, který je nárokován ze šablony + cílová destinace</a:t>
            </a:r>
          </a:p>
          <a:p>
            <a:pPr marL="171450" indent="-171450">
              <a:buFontTx/>
              <a:buChar char="-"/>
            </a:pPr>
            <a:r>
              <a:rPr lang="cs-CZ" baseline="0" dirty="0">
                <a:solidFill>
                  <a:srgbClr val="FF0000"/>
                </a:solidFill>
              </a:rPr>
              <a:t>Veřejné zakázky – pokud je kontrolována VZ kontrolou na místě a je zjištěno pochybení, je vypočteno procento sankce z vynaložených financí. To může být dáno uzavřenou smlouvu  (částka ve smlouvě), ale může se stát, že zakázka nebyla zcela splněna apod. – potom je průkazná výše nákladů daná účetnictvím.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145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1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17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9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50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952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483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6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2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9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31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998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48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66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886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2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03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3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351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</a:p>
          <a:p>
            <a:r>
              <a:rPr lang="cs-CZ" baseline="0" dirty="0"/>
              <a:t>Soukromá škola: škola, která není zřízena obcí, svazkem obcí, krajem a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53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Škola s místem</a:t>
            </a:r>
            <a:r>
              <a:rPr lang="cs-CZ" baseline="0" dirty="0"/>
              <a:t> dopadu v Praze (pražské pobočky) i mimo Prahu (mimopražské pobočky): </a:t>
            </a:r>
            <a:r>
              <a:rPr lang="cs-CZ" b="1" baseline="0" dirty="0"/>
              <a:t>může podat pouze 1 žádost do výzvy</a:t>
            </a:r>
            <a:r>
              <a:rPr lang="cs-CZ" baseline="0" dirty="0"/>
              <a:t>, kterou si zvolí. Pozor při kontrole </a:t>
            </a:r>
            <a:r>
              <a:rPr lang="cs-CZ" b="1" baseline="0" dirty="0"/>
              <a:t>oprávněnosti žadatele</a:t>
            </a:r>
            <a:r>
              <a:rPr lang="cs-CZ" baseline="0" dirty="0"/>
              <a:t>.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198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29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517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Jeden funkční celek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časová souvislost = sčítat za celé období projektu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 a předpokládaná hodnota zakázky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zadavatel uvádí do zadávacích podmínek předpokládanou hodnotu veřejné zakázky v ceně bez DPH – nejedná se však o povinný údaj uváděný v zadávacích podmínkách. Co se týká maximální hodnoty zakázky, tak se jedná o zadávací podmínku, která je relevantní a je tak čistě na vůli zadavatele, zdali v zadávacích podmínkách stanoví hodnotu zakázky, která je nepřekročitelná. Povinné náležitosti zadávacích podmínek jsou uvedeny v kap. 12.3.2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PpŽP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144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1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SSZ Správa sociálního zabezpečení</a:t>
            </a:r>
          </a:p>
          <a:p>
            <a:endParaRPr lang="cs-CZ" dirty="0"/>
          </a:p>
          <a:p>
            <a:r>
              <a:rPr lang="cs-CZ" dirty="0"/>
              <a:t>Originály dokladů o bezdlužnosti:</a:t>
            </a:r>
            <a:r>
              <a:rPr lang="cs-CZ" baseline="0" dirty="0"/>
              <a:t> kontrola na místě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86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87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548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83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66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72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9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4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93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29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korupce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ministerstvo/boj-proti-korupci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sablonymas@msmt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III</a:t>
            </a:r>
          </a:p>
          <a:p>
            <a:pPr algn="ctr"/>
            <a:endParaRPr lang="cs-CZ" sz="44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02_20_081</a:t>
            </a: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Možnost podat druhou žádost o podporu za nově vzniklý subjekt (např. v rámci RED_IZO k ZŠ vznikne MŠ).</a:t>
            </a:r>
          </a:p>
          <a:p>
            <a:endParaRPr lang="cs-CZ" sz="2400" dirty="0">
              <a:latin typeface="+mn-lt"/>
            </a:endParaRPr>
          </a:p>
          <a:p>
            <a:pPr algn="just"/>
            <a:r>
              <a:rPr lang="cs-CZ" sz="2400" dirty="0">
                <a:latin typeface="+mn-lt"/>
              </a:rPr>
              <a:t>Možnost překryvu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>
                <a:latin typeface="+mn-lt"/>
              </a:rPr>
              <a:t>Nelze realizovat </a:t>
            </a:r>
            <a:r>
              <a:rPr lang="cs-CZ" sz="2400" dirty="0">
                <a:latin typeface="+mn-lt"/>
              </a:rPr>
              <a:t>současně </a:t>
            </a:r>
            <a:r>
              <a:rPr lang="cs-CZ" sz="2400" b="1" dirty="0">
                <a:latin typeface="+mn-lt"/>
              </a:rPr>
              <a:t>stejné aktivity</a:t>
            </a:r>
            <a:r>
              <a:rPr lang="cs-CZ" sz="2400" dirty="0">
                <a:latin typeface="+mn-lt"/>
              </a:rPr>
              <a:t> Šablony II a Šablony III. </a:t>
            </a:r>
          </a:p>
        </p:txBody>
      </p:sp>
    </p:spTree>
    <p:extLst>
      <p:ext uri="{BB962C8B-B14F-4D97-AF65-F5344CB8AC3E}">
        <p14:creationId xmlns:p14="http://schemas.microsoft.com/office/powerpoint/2010/main" val="3755895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8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:p14="http://schemas.microsoft.com/office/powerpoint/2010/main" val="13338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v 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12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84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2639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Výběr šablon pro speciální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521" y="1690688"/>
            <a:ext cx="7809497" cy="4000501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MŠ, ZŠ dle § 16, odst. 9 školského zákona (celé školy) nemohou vybírat šablony zaměřené na podporu inkluzivního vzdělávání:</a:t>
            </a:r>
          </a:p>
          <a:p>
            <a:r>
              <a:rPr lang="cs-CZ" sz="2200" dirty="0">
                <a:latin typeface="+mn-lt"/>
              </a:rPr>
              <a:t>- školní asistent</a:t>
            </a:r>
          </a:p>
          <a:p>
            <a:r>
              <a:rPr lang="cs-CZ" sz="2200" dirty="0">
                <a:latin typeface="+mn-lt"/>
              </a:rPr>
              <a:t>- školní speciální pedagog</a:t>
            </a:r>
          </a:p>
          <a:p>
            <a:r>
              <a:rPr lang="cs-CZ" sz="2200" dirty="0">
                <a:latin typeface="+mn-lt"/>
              </a:rPr>
              <a:t>- školní psycholog</a:t>
            </a:r>
          </a:p>
          <a:p>
            <a:r>
              <a:rPr lang="cs-CZ" sz="2200" dirty="0">
                <a:latin typeface="+mn-lt"/>
              </a:rPr>
              <a:t>- sociální pedagog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Třída zřízená dle § 16, odst. 9: škola vybírá šablony jako pro běžnou školu, ale šablony zaměřené na inkluzi nelze využít ve speciální třídě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17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:p14="http://schemas.microsoft.com/office/powerpoint/2010/main" val="19624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:p14="http://schemas.microsoft.com/office/powerpoint/2010/main" val="12249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/>
              <a:t>MŠ,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8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Kalkulačka indikátorů </a:t>
            </a:r>
            <a:r>
              <a:rPr lang="cs-CZ" sz="2400" dirty="0" err="1"/>
              <a:t>ZoR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Představení šablon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Veřejná podpora, veřejné zakázky, přílohy žádosti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Vyplnění žádosti v IS KP 14+</a:t>
            </a: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:p14="http://schemas.microsoft.com/office/powerpoint/2010/main" val="181434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0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:p14="http://schemas.microsoft.com/office/powerpoint/2010/main" val="3499639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:p14="http://schemas.microsoft.com/office/powerpoint/2010/main" val="353351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výuce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(co doložit pro případnou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šablonu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řádně i podrobnou specifikaci šablony!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ustanovení!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čas!</a:t>
            </a:r>
          </a:p>
        </p:txBody>
      </p:sp>
    </p:spTree>
    <p:extLst>
      <p:ext uri="{BB962C8B-B14F-4D97-AF65-F5344CB8AC3E}">
        <p14:creationId xmlns:p14="http://schemas.microsoft.com/office/powerpoint/2010/main" val="391787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Projektový záměr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Pečlivě vybrat šablony a uvážlivě stanovit výsledkové indikátory!!!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Personální šablony: zajistit si pracovníka s potřebnou kvalifikací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Stanovit si koordinátora projektu, který krom jiného bude znát Výzvu a 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Zajistit si administraci projektu (vlastními silami – DPP/DPČ, odměny nebo externí výpomocí – DPP/DPČ, OSVČ,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 projekt je zodpovědný statutární zástupce školy!</a:t>
            </a:r>
          </a:p>
        </p:txBody>
      </p:sp>
    </p:spTree>
    <p:extLst>
      <p:ext uri="{BB962C8B-B14F-4D97-AF65-F5344CB8AC3E}">
        <p14:creationId xmlns:p14="http://schemas.microsoft.com/office/powerpoint/2010/main" val="247004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Obecně: kvalifikační požadavky musí být splněny nejpozději v den nástupu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271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11527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Principy zjednodušeného vykazování</a:t>
            </a: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:p14="http://schemas.microsoft.com/office/powerpoint/2010/main" val="74376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399"/>
            <a:ext cx="7886700" cy="40036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3 žáci ohrožení školním neúspěchem po celou dobu realizace šablon (až do výše 1,0 úvazku speciálního pedagoga)</a:t>
            </a:r>
          </a:p>
          <a:p>
            <a:r>
              <a:rPr lang="cs-CZ" sz="2200" dirty="0">
                <a:latin typeface="+mn-lt"/>
              </a:rPr>
              <a:t>Kvalifikace: VŠ vzdělání v oblasti sociální pedagogiky nebo VŠ/VOŠ vzdělání v oblasti sociální práce (dle zákona č. 108/2006 Sb. – pozice sociální pracovník).</a:t>
            </a:r>
          </a:p>
          <a:p>
            <a:r>
              <a:rPr lang="cs-CZ" sz="22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Vytvářet propojení mezi školou a dalšími subjekty (policie, zdravotnické zařízení, obec, …)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Mediace mezi školou, rodiči, institucemi a pomoc s právními a sociálními otázkami</a:t>
            </a:r>
          </a:p>
        </p:txBody>
      </p:sp>
    </p:spTree>
    <p:extLst>
      <p:ext uri="{BB962C8B-B14F-4D97-AF65-F5344CB8AC3E}">
        <p14:creationId xmlns:p14="http://schemas.microsoft.com/office/powerpoint/2010/main" val="345298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0,1/měsíc</a:t>
            </a:r>
            <a:endParaRPr lang="cs-CZ" sz="22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Do nabytí účinnosti §5 odst. 6 vyhlášky č. 14/2005 Sb. </a:t>
            </a:r>
          </a:p>
          <a:p>
            <a:r>
              <a:rPr lang="cs-CZ" sz="2200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sz="2200" b="1" dirty="0">
                <a:latin typeface="+mn-lt"/>
              </a:rPr>
              <a:t>Chůva pro děti do zahájení povinné školní docházky</a:t>
            </a:r>
            <a:r>
              <a:rPr lang="cs-CZ" sz="2200" dirty="0">
                <a:latin typeface="+mn-lt"/>
              </a:rPr>
              <a:t> nebo Chůva pro dětské koutky.</a:t>
            </a:r>
          </a:p>
          <a:p>
            <a:r>
              <a:rPr lang="cs-CZ" sz="2200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:p14="http://schemas.microsoft.com/office/powerpoint/2010/main" val="1467155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šablony</a:t>
            </a: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:p14="http://schemas.microsoft.com/office/powerpoint/2010/main" val="3276472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320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:p14="http://schemas.microsoft.com/office/powerpoint/2010/main" val="1258982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kompetencí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minut</a:t>
            </a: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školy</a:t>
            </a:r>
          </a:p>
          <a:p>
            <a:r>
              <a:rPr lang="cs-CZ" sz="2200" dirty="0">
                <a:latin typeface="+mn-lt"/>
              </a:rPr>
              <a:t>  </a:t>
            </a: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:p14="http://schemas.microsoft.com/office/powerpoint/2010/main" val="2612753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36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:p14="http://schemas.microsoft.com/office/powerpoint/2010/main" val="412871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Principy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 žadatel skládá z předem definovaných šablon  (šablona=aktivita)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Schválený výstup = způsobilý výdaj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sestavován rozpočet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vyžadován samostatný projektový účet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předkládáno a kontrolováno účetnictví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Finanční prostředky lze využívat napříč šablonami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Způsob využití finančních prostředků a rozložení nákladů pro realizaci aktivit – v kompetenci ředitele školy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9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výjimečně lze nahradit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napříč předměty (mimo ICT), třídami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:p14="http://schemas.microsoft.com/office/powerpoint/2010/main" val="4157576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programu</a:t>
            </a:r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45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pedagogy</a:t>
            </a:r>
          </a:p>
          <a:p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575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</p:txBody>
      </p:sp>
    </p:spTree>
    <p:extLst>
      <p:ext uri="{BB962C8B-B14F-4D97-AF65-F5344CB8AC3E}">
        <p14:creationId xmlns:p14="http://schemas.microsoft.com/office/powerpoint/2010/main" val="3429769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:p14="http://schemas.microsoft.com/office/powerpoint/2010/main" val="4172637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 setkání např.:</a:t>
            </a:r>
          </a:p>
          <a:p>
            <a:r>
              <a:rPr lang="cs-CZ" sz="22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klíčové kompetence a jejich význam pro život, využití talentu </a:t>
            </a:r>
          </a:p>
        </p:txBody>
      </p:sp>
    </p:spTree>
    <p:extLst>
      <p:ext uri="{BB962C8B-B14F-4D97-AF65-F5344CB8AC3E}">
        <p14:creationId xmlns:p14="http://schemas.microsoft.com/office/powerpoint/2010/main" val="3202373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:p14="http://schemas.microsoft.com/office/powerpoint/2010/main" val="1313126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Výstupové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Realizace šablony = naplnění výstupu = naplnění výstupového indikátoru,</a:t>
            </a:r>
          </a:p>
          <a:p>
            <a:r>
              <a:rPr lang="cs-CZ" sz="2200" dirty="0">
                <a:latin typeface="+mn-lt"/>
              </a:rPr>
              <a:t>tj. výstupový indikátor je svázán s šablonou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5 40 00 </a:t>
            </a:r>
            <a:r>
              <a:rPr lang="cs-CZ" sz="2200" dirty="0">
                <a:latin typeface="+mn-lt"/>
              </a:rPr>
              <a:t>Počet podpořených osob – pracovníci ve vzdělávání </a:t>
            </a:r>
          </a:p>
          <a:p>
            <a:r>
              <a:rPr lang="cs-CZ" sz="2200" b="1" dirty="0">
                <a:latin typeface="+mn-lt"/>
              </a:rPr>
              <a:t>5 05 01 </a:t>
            </a:r>
            <a:r>
              <a:rPr lang="cs-CZ" sz="2200" dirty="0">
                <a:latin typeface="+mn-lt"/>
              </a:rPr>
              <a:t>Počet podpůrných personálních opatření</a:t>
            </a:r>
          </a:p>
          <a:p>
            <a:r>
              <a:rPr lang="cs-CZ" sz="2200" b="1" dirty="0">
                <a:latin typeface="+mn-lt"/>
              </a:rPr>
              <a:t>5 26 02 </a:t>
            </a:r>
            <a:r>
              <a:rPr lang="cs-CZ" sz="2200" dirty="0">
                <a:latin typeface="+mn-lt"/>
              </a:rPr>
              <a:t>Počet platforem pro odborná tematická setkávání </a:t>
            </a:r>
          </a:p>
          <a:p>
            <a:r>
              <a:rPr lang="cs-CZ" sz="2200" b="1" dirty="0">
                <a:latin typeface="+mn-lt"/>
              </a:rPr>
              <a:t>5 12 12 </a:t>
            </a:r>
            <a:r>
              <a:rPr lang="cs-CZ" sz="2200" dirty="0">
                <a:latin typeface="+mn-lt"/>
              </a:rPr>
              <a:t>Počet rozvojových aktivit vedoucích k rozvoji kompetencí </a:t>
            </a:r>
          </a:p>
          <a:p>
            <a:r>
              <a:rPr lang="cs-CZ" sz="2200" b="1" dirty="0">
                <a:latin typeface="+mn-lt"/>
              </a:rPr>
              <a:t>5 21 06 </a:t>
            </a:r>
            <a:r>
              <a:rPr lang="cs-CZ" sz="2200" dirty="0">
                <a:latin typeface="+mn-lt"/>
              </a:rPr>
              <a:t>Počet produktů polytechnického vzdělávání </a:t>
            </a:r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3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:p14="http://schemas.microsoft.com/office/powerpoint/2010/main" val="1557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Časová dotace vzdělávání </a:t>
            </a:r>
            <a:r>
              <a:rPr lang="cs-CZ" sz="2200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6 00 00: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b="1" dirty="0">
                <a:latin typeface="+mn-lt"/>
              </a:rPr>
              <a:t> k naplnění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Součet za šablony pro 1 pedagoga: </a:t>
            </a:r>
            <a:r>
              <a:rPr lang="cs-CZ" sz="2200" b="1" dirty="0">
                <a:latin typeface="+mn-lt"/>
              </a:rPr>
              <a:t>tandemová výuka </a:t>
            </a:r>
            <a:r>
              <a:rPr lang="cs-CZ" sz="2200" dirty="0">
                <a:latin typeface="+mn-lt"/>
              </a:rPr>
              <a:t>(20 hodin)</a:t>
            </a:r>
            <a:r>
              <a:rPr lang="fi-FI" sz="2200" dirty="0">
                <a:latin typeface="+mn-lt"/>
              </a:rPr>
              <a:t>,</a:t>
            </a:r>
            <a:r>
              <a:rPr lang="cs-CZ" sz="2200" dirty="0">
                <a:latin typeface="+mn-lt"/>
              </a:rPr>
              <a:t> </a:t>
            </a:r>
            <a:r>
              <a:rPr lang="cs-CZ" sz="2200" b="1" dirty="0">
                <a:latin typeface="+mn-lt"/>
              </a:rPr>
              <a:t>návštěvy ve školách </a:t>
            </a:r>
            <a:r>
              <a:rPr lang="cs-CZ" sz="2200" dirty="0">
                <a:latin typeface="+mn-lt"/>
              </a:rPr>
              <a:t>(8 hodin), </a:t>
            </a:r>
            <a:r>
              <a:rPr lang="cs-CZ" sz="2200" b="1" dirty="0">
                <a:latin typeface="+mn-lt"/>
              </a:rPr>
              <a:t>stáže</a:t>
            </a:r>
            <a:r>
              <a:rPr lang="cs-CZ" sz="2200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Není nutné aktivity plánovat tak, aby každý pedagog získal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– do 60000 se napočítávají pouze ti, kteří </a:t>
            </a:r>
            <a:r>
              <a:rPr lang="cs-CZ" sz="2200" dirty="0" err="1">
                <a:latin typeface="+mn-lt"/>
              </a:rPr>
              <a:t>bg</a:t>
            </a:r>
            <a:r>
              <a:rPr lang="cs-CZ" sz="2200" dirty="0">
                <a:latin typeface="+mn-lt"/>
              </a:rPr>
              <a:t>. podporu dosáhnou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NE pro: pedagogy z jiných škol, studenty VŠ, personální šablony. </a:t>
            </a:r>
          </a:p>
          <a:p>
            <a:r>
              <a:rPr lang="cs-CZ" sz="2200" dirty="0">
                <a:latin typeface="+mn-lt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843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:p14="http://schemas.microsoft.com/office/powerpoint/2010/main" val="26998758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112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+mn-lt"/>
              </a:rPr>
              <a:t>Naplnění výstupového indikátoru:</a:t>
            </a:r>
          </a:p>
          <a:p>
            <a:r>
              <a:rPr lang="cs-CZ" sz="2400" b="1" dirty="0">
                <a:latin typeface="+mn-lt"/>
              </a:rPr>
              <a:t>5 40 00: Počet podpořených osob </a:t>
            </a:r>
            <a:r>
              <a:rPr lang="cs-CZ" sz="2400" dirty="0">
                <a:latin typeface="+mn-lt"/>
              </a:rPr>
              <a:t>– pracovníci ve vzdělávání </a:t>
            </a:r>
            <a:r>
              <a:rPr lang="cs-CZ" sz="1900" i="1" dirty="0">
                <a:latin typeface="+mn-lt"/>
              </a:rPr>
              <a:t>(pedagogové školy příjemce + </a:t>
            </a:r>
            <a:r>
              <a:rPr lang="cs-CZ" sz="1900" i="1" dirty="0" err="1">
                <a:latin typeface="+mn-lt"/>
              </a:rPr>
              <a:t>ped</a:t>
            </a:r>
            <a:r>
              <a:rPr lang="cs-CZ" sz="1900" i="1" dirty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indikátorů:</a:t>
            </a: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hodin)</a:t>
            </a:r>
          </a:p>
          <a:p>
            <a:r>
              <a:rPr lang="cs-CZ" sz="2400" dirty="0">
                <a:latin typeface="+mn-lt"/>
              </a:rPr>
              <a:t>a</a:t>
            </a:r>
          </a:p>
          <a:p>
            <a:r>
              <a:rPr lang="cs-CZ" sz="2400" b="1" dirty="0">
                <a:latin typeface="+mn-lt"/>
              </a:rPr>
              <a:t>5 25 10 Počet pracovníků ve vzdělávání</a:t>
            </a:r>
            <a:r>
              <a:rPr lang="cs-CZ" sz="2400" dirty="0">
                <a:latin typeface="+mn-lt"/>
              </a:rPr>
              <a:t>, kteří v praxi uplatňují nově získané poznatky a dovednosti </a:t>
            </a:r>
            <a:r>
              <a:rPr lang="cs-CZ" sz="19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</a:t>
            </a:r>
            <a:r>
              <a:rPr lang="cs-CZ" sz="1900" dirty="0">
                <a:latin typeface="+mn-lt"/>
              </a:rPr>
              <a:t>)</a:t>
            </a:r>
          </a:p>
          <a:p>
            <a:r>
              <a:rPr lang="cs-CZ" sz="2400" dirty="0">
                <a:latin typeface="+mn-lt"/>
              </a:rPr>
              <a:t>Nesplnění 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1256" y="2699526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107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/>
              <a:t>(+ vykazovat 5 15 10, 5 16 10, 5 17 10)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819713" y="4128297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274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:p14="http://schemas.microsoft.com/office/powerpoint/2010/main" val="231018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Veřejná podpora, veřejné zakázky, přílohy žádosti</a:t>
            </a:r>
          </a:p>
        </p:txBody>
      </p:sp>
    </p:spTree>
    <p:extLst>
      <p:ext uri="{BB962C8B-B14F-4D97-AF65-F5344CB8AC3E}">
        <p14:creationId xmlns:p14="http://schemas.microsoft.com/office/powerpoint/2010/main" val="27040409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Veřejná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Všechny soukromé školy, které </a:t>
            </a:r>
            <a:r>
              <a:rPr lang="cs-CZ" sz="2400" b="1" dirty="0">
                <a:latin typeface="+mn-lt"/>
              </a:rPr>
              <a:t>nejsou převážně financované z veřejných prostředků </a:t>
            </a:r>
            <a:r>
              <a:rPr lang="cs-CZ" sz="2400" dirty="0">
                <a:latin typeface="+mn-lt"/>
              </a:rPr>
              <a:t>= v režimu veřejné podpory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Zjistit </a:t>
            </a:r>
            <a:r>
              <a:rPr lang="cs-CZ" sz="2400" b="1" dirty="0">
                <a:latin typeface="+mn-lt"/>
              </a:rPr>
              <a:t>před</a:t>
            </a:r>
            <a:r>
              <a:rPr lang="cs-CZ" sz="2400" dirty="0">
                <a:latin typeface="+mn-lt"/>
              </a:rPr>
              <a:t> zahájením vyplňování žádosti o podporu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Správné nastavení v ISKP14+ je velice důležité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vydáním PA bude požadováno Prohlášení o propojenosti s ostatními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654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Veřejné zakázky – dle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803" y="1825625"/>
            <a:ext cx="8215547" cy="4003675"/>
          </a:xfrm>
        </p:spPr>
        <p:txBody>
          <a:bodyPr>
            <a:normAutofit/>
          </a:bodyPr>
          <a:lstStyle/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Zákon č. 134/2016 Sb., </a:t>
            </a:r>
            <a:r>
              <a:rPr lang="cs-CZ" sz="2000" dirty="0">
                <a:latin typeface="+mn-lt"/>
              </a:rPr>
              <a:t>o zadávání veřejných zakázek (ZZVZ)</a:t>
            </a:r>
          </a:p>
          <a:p>
            <a:pPr marL="363537" lvl="1" indent="0">
              <a:buNone/>
            </a:pPr>
            <a:endParaRPr lang="cs-CZ" sz="2000" b="1" dirty="0">
              <a:latin typeface="+mn-lt"/>
            </a:endParaRPr>
          </a:p>
          <a:p>
            <a:pPr marL="363537" lvl="1" indent="0">
              <a:buNone/>
            </a:pPr>
            <a:r>
              <a:rPr lang="cs-CZ" sz="2000" b="1" dirty="0">
                <a:latin typeface="+mn-lt"/>
              </a:rPr>
              <a:t>VZ malého rozsahu </a:t>
            </a:r>
            <a:r>
              <a:rPr lang="cs-CZ" sz="2000" dirty="0">
                <a:latin typeface="+mn-lt"/>
              </a:rPr>
              <a:t>(VZMR) = veřejná zakázka, jejíž předpokládaná hodnota je rovna nebo nižší v případě veřejné zakázky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dodávky nebo na služby částce 2 000 000 Kč bez DPH, nebo</a:t>
            </a:r>
          </a:p>
          <a:p>
            <a:pPr marL="717550" lvl="1" indent="-354013">
              <a:buFont typeface="+mj-lt"/>
              <a:buAutoNum type="alphaLcParenR"/>
            </a:pPr>
            <a:r>
              <a:rPr lang="cs-CZ" sz="2000" dirty="0">
                <a:latin typeface="+mn-lt"/>
              </a:rPr>
              <a:t>na stavební práce částce 6 000 000 Kč bez DPH.</a:t>
            </a:r>
          </a:p>
          <a:p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OP VVV: nutnost VZ od předpokládané hodnoty </a:t>
            </a:r>
            <a:r>
              <a:rPr lang="cs-CZ" b="1" dirty="0">
                <a:latin typeface="+mn-lt"/>
              </a:rPr>
              <a:t>400 000 Kč bez DPH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Pravidla zřizovatelů škol – interní směrnice (není předmětem kontroly)</a:t>
            </a:r>
          </a:p>
        </p:txBody>
      </p:sp>
    </p:spTree>
    <p:extLst>
      <p:ext uri="{BB962C8B-B14F-4D97-AF65-F5344CB8AC3E}">
        <p14:creationId xmlns:p14="http://schemas.microsoft.com/office/powerpoint/2010/main" val="74316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Veřejné zakázky – pravidla pro zadávání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zjednodušené vykazování nákladů </a:t>
            </a:r>
            <a:r>
              <a:rPr lang="cs-CZ" b="1" dirty="0">
                <a:latin typeface="+mn-lt"/>
              </a:rPr>
              <a:t>≠</a:t>
            </a:r>
            <a:r>
              <a:rPr lang="cs-CZ" dirty="0">
                <a:latin typeface="+mn-lt"/>
              </a:rPr>
              <a:t> absence povinnosti dodržovat pravidla pro VZ (ZZVZ, kap. 12 PpŽP)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nutnost zadávat VZ dle pravidel OP VVV do IS KP14+ do modulu Veřejné zakázky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ZZoR</a:t>
            </a:r>
            <a:r>
              <a:rPr lang="cs-CZ" dirty="0">
                <a:latin typeface="+mn-lt"/>
              </a:rPr>
              <a:t>: VZ musí být v „ukončeném“ stavu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VZ zadávané v rámci šablon mohou být v případě podezření na pochybení předmětem veřejnosprávní kontroly na místě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Povinnost uchovávat dokumentaci k VZ (kap. 12.4.1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ZP)</a:t>
            </a:r>
          </a:p>
        </p:txBody>
      </p:sp>
    </p:spTree>
    <p:extLst>
      <p:ext uri="{BB962C8B-B14F-4D97-AF65-F5344CB8AC3E}">
        <p14:creationId xmlns:p14="http://schemas.microsoft.com/office/powerpoint/2010/main" val="30427606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dirty="0"/>
              <a:t>VZ - stanovení předpokládané hodnoty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n-lt"/>
              </a:rPr>
              <a:t>Kap. 12 </a:t>
            </a:r>
            <a:r>
              <a:rPr lang="cs-CZ" dirty="0" err="1">
                <a:latin typeface="+mn-lt"/>
              </a:rPr>
              <a:t>PpŽP</a:t>
            </a:r>
            <a:r>
              <a:rPr lang="cs-CZ" dirty="0">
                <a:latin typeface="+mn-lt"/>
              </a:rPr>
              <a:t> ZP: bod 12.2.4 (</a:t>
            </a:r>
            <a:r>
              <a:rPr lang="cs-CZ" dirty="0"/>
              <a:t> ZZVZ: § 16 a následující)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Výpočet předpokládané hodnoty: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předpokládanou hodnotu všech plnění, která tvoří jeden funkční celek a jsou zadávána v časové souvislosti = </a:t>
            </a:r>
            <a:r>
              <a:rPr lang="cs-CZ" b="1" u="sng" dirty="0">
                <a:latin typeface="+mn-lt"/>
              </a:rPr>
              <a:t>za celý projekt </a:t>
            </a:r>
            <a:r>
              <a:rPr lang="cs-CZ" b="1" dirty="0">
                <a:latin typeface="+mn-lt"/>
              </a:rPr>
              <a:t>+ 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zahrnuje plnění za IČ a za všechna plnění (sčítat projekty, běžnou činnost školy)</a:t>
            </a:r>
          </a:p>
          <a:p>
            <a:endParaRPr lang="cs-CZ" b="1" dirty="0">
              <a:latin typeface="+mn-lt"/>
            </a:endParaRPr>
          </a:p>
          <a:p>
            <a:r>
              <a:rPr lang="cs-CZ" dirty="0">
                <a:latin typeface="+mn-lt"/>
              </a:rPr>
              <a:t>Do zadávací dokumentace: 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není povinnost uvádět předpokládanou hodnotu VZ</a:t>
            </a:r>
          </a:p>
          <a:p>
            <a:pPr marL="342900" indent="-342900">
              <a:buFontTx/>
              <a:buChar char="-"/>
            </a:pPr>
            <a:r>
              <a:rPr lang="cs-CZ" dirty="0">
                <a:latin typeface="+mn-lt"/>
              </a:rPr>
              <a:t>lze uvést jak předpokládanou (bez DPH, s DPH), tak maximální </a:t>
            </a:r>
          </a:p>
          <a:p>
            <a:endParaRPr lang="cs-CZ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0559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686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>
                <a:latin typeface="+mn-lt"/>
              </a:rPr>
              <a:t>Výzva č. 02_20_081:  pro oprávněné žadatele v VRR (Praha)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2200" dirty="0" err="1">
                <a:latin typeface="+mn-lt"/>
              </a:rPr>
              <a:t>PpŽP</a:t>
            </a:r>
            <a:r>
              <a:rPr lang="cs-CZ" sz="2200" dirty="0">
                <a:latin typeface="+mn-lt"/>
              </a:rPr>
              <a:t> ZP</a:t>
            </a:r>
          </a:p>
        </p:txBody>
      </p:sp>
    </p:spTree>
    <p:extLst>
      <p:ext uri="{BB962C8B-B14F-4D97-AF65-F5344CB8AC3E}">
        <p14:creationId xmlns:p14="http://schemas.microsoft.com/office/powerpoint/2010/main" val="952744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– soukromé/církevní </a:t>
            </a:r>
            <a:r>
              <a:rPr lang="cs-CZ" dirty="0" err="1"/>
              <a:t>šk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Čestné prohlášení o výběru režimu veřejné podpory </a:t>
            </a:r>
            <a:r>
              <a:rPr lang="cs-CZ" sz="2200" dirty="0">
                <a:latin typeface="+mn-lt"/>
              </a:rPr>
              <a:t>– originál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Prokázání vlastnické struktury 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endParaRPr lang="cs-CZ" sz="22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bankovním účtu/podúčtu </a:t>
            </a:r>
            <a:r>
              <a:rPr lang="cs-CZ" sz="2200" dirty="0">
                <a:latin typeface="+mn-lt"/>
              </a:rPr>
              <a:t>– originál (autorizovaná konverze)</a:t>
            </a:r>
          </a:p>
          <a:p>
            <a:pPr algn="just"/>
            <a:endParaRPr lang="cs-CZ" sz="22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Doklad o bezdlužnosti </a:t>
            </a:r>
            <a:r>
              <a:rPr lang="cs-CZ" sz="2200" dirty="0">
                <a:latin typeface="+mn-lt"/>
              </a:rPr>
              <a:t>– kopie</a:t>
            </a:r>
          </a:p>
          <a:p>
            <a:pPr algn="just"/>
            <a:r>
              <a:rPr lang="cs-CZ" sz="2200" dirty="0">
                <a:latin typeface="+mn-lt"/>
              </a:rPr>
              <a:t>- vůči FÚ, SSZ a zdravotním pojišťovnám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691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:p14="http://schemas.microsoft.com/office/powerpoint/2010/main" val="415731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err="1"/>
              <a:t>OPVVV_připomínky</a:t>
            </a:r>
            <a:r>
              <a:rPr lang="cs-CZ" sz="2200" dirty="0"/>
              <a:t>*</a:t>
            </a:r>
            <a:r>
              <a:rPr lang="cs-CZ" sz="2200" dirty="0" err="1"/>
              <a:t>skk</a:t>
            </a:r>
            <a:r>
              <a:rPr lang="cs-CZ" sz="2200" dirty="0"/>
              <a:t> </a:t>
            </a:r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:p14="http://schemas.microsoft.com/office/powerpoint/2010/main" val="35981229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Boj proti korupci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Podezření na korupční jednání je možné písemně oznámit na adresu MŠMT nebo E-mailovou adresu </a:t>
            </a:r>
            <a:r>
              <a:rPr lang="cs-CZ" sz="2200" dirty="0">
                <a:latin typeface="+mn-lt"/>
                <a:hlinkClick r:id="rId3"/>
              </a:rPr>
              <a:t>korupce@msmt.cz</a:t>
            </a:r>
            <a:r>
              <a:rPr lang="cs-CZ" sz="2200" dirty="0">
                <a:latin typeface="+mn-lt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Oznámení by mělo obsahovat následující informace: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identifikaci osob podezřelých ze spáchání nepřípustného jednání a všech zúčastněných osob,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podrobný a souvislý popis nepřípustného jednání a jeho časový sled,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konkrétní důkazy o nepřípustném jednání nebo jiné konkrétní poznatky podporující podezření ze spáchání nepřípustného jednání.</a:t>
            </a:r>
          </a:p>
          <a:p>
            <a:pPr indent="-228600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Více informací na webových stránkách MŠMT: </a:t>
            </a:r>
            <a:r>
              <a:rPr lang="cs-CZ" sz="2200" b="1" dirty="0">
                <a:latin typeface="+mn-lt"/>
                <a:hlinkClick r:id="rId4"/>
              </a:rPr>
              <a:t>http://www.msmt.cz/ministerstvo/boj-proti-korupci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6143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:p14="http://schemas.microsoft.com/office/powerpoint/2010/main" val="1643573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:p14="http://schemas.microsoft.com/office/powerpoint/2010/main" val="646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7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37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Kontakty – podpora žadatelům/příjemcům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+mn-lt"/>
              </a:rPr>
              <a:t>Konzultační linka pro šablony: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každý pracovní den od 9 do 15 hodin (v době nouzového stavu dle informace na webu OP VVV)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tel. +420 </a:t>
            </a:r>
            <a:r>
              <a:rPr lang="cs-CZ" sz="2400" b="1" dirty="0">
                <a:latin typeface="+mn-lt"/>
              </a:rPr>
              <a:t>234 814 777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e-mail: </a:t>
            </a:r>
            <a:r>
              <a:rPr lang="cs-CZ" sz="2400" b="1" dirty="0">
                <a:latin typeface="+mn-lt"/>
              </a:rPr>
              <a:t>dotazyZP@msmt.cz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Konzultace pro MAS:</a:t>
            </a:r>
          </a:p>
          <a:p>
            <a:r>
              <a:rPr lang="cs-CZ" sz="2400" dirty="0">
                <a:latin typeface="+mn-lt"/>
                <a:hlinkClick r:id="rId2"/>
              </a:rPr>
              <a:t>sablonymas@msmt.cz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>
                <a:latin typeface="+mn-lt"/>
              </a:rPr>
              <a:t>Výzva 80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méně rozvinutý region (kraj, ve kterém je škola)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Výzva 81</a:t>
            </a:r>
            <a:r>
              <a:rPr lang="cs-CZ" sz="2200" dirty="0">
                <a:latin typeface="+mn-lt"/>
              </a:rPr>
              <a:t>:</a:t>
            </a:r>
          </a:p>
          <a:p>
            <a:r>
              <a:rPr lang="cs-CZ" sz="2200" dirty="0">
                <a:latin typeface="+mn-lt"/>
              </a:rPr>
              <a:t>Místo realizace projektu: EU + Velká Británie (v IS KP14+ kraje v ČR)</a:t>
            </a:r>
          </a:p>
          <a:p>
            <a:r>
              <a:rPr lang="cs-CZ" sz="2200" dirty="0">
                <a:latin typeface="+mn-lt"/>
              </a:rPr>
              <a:t>Místo realizace stáží: EU + Velká Británie, Norsko, Island</a:t>
            </a:r>
          </a:p>
          <a:p>
            <a:r>
              <a:rPr lang="cs-CZ" sz="2200" dirty="0">
                <a:latin typeface="+mn-lt"/>
              </a:rPr>
              <a:t>Místo dopadu: více rozvinutý region (kraj, ve kterém je škola)</a:t>
            </a:r>
          </a:p>
        </p:txBody>
      </p:sp>
    </p:spTree>
    <p:extLst>
      <p:ext uri="{BB962C8B-B14F-4D97-AF65-F5344CB8AC3E}">
        <p14:creationId xmlns:p14="http://schemas.microsoft.com/office/powerpoint/2010/main" val="363367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období)</a:t>
            </a:r>
          </a:p>
        </p:txBody>
      </p:sp>
    </p:spTree>
    <p:extLst>
      <p:ext uri="{BB962C8B-B14F-4D97-AF65-F5344CB8AC3E}">
        <p14:creationId xmlns:p14="http://schemas.microsoft.com/office/powerpoint/2010/main" val="401572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53680374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Props1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0104a4cd-1400-468e-be1b-c7aad71d7d5a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</TotalTime>
  <Words>6829</Words>
  <Application>Microsoft Office PowerPoint</Application>
  <PresentationFormat>Předvádění na obrazovce (4:3)</PresentationFormat>
  <Paragraphs>650</Paragraphs>
  <Slides>68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1" baseType="lpstr">
      <vt:lpstr>Arial</vt:lpstr>
      <vt:lpstr>Calibri</vt:lpstr>
      <vt:lpstr>Vlastní návrh</vt:lpstr>
      <vt:lpstr>Prezentace aplikace PowerPoint</vt:lpstr>
      <vt:lpstr>Program</vt:lpstr>
      <vt:lpstr>Prezentace aplikace PowerPoint</vt:lpstr>
      <vt:lpstr>Principy </vt:lpstr>
      <vt:lpstr>Prezentace aplikace PowerPoint</vt:lpstr>
      <vt:lpstr>Základní dokumentace</vt:lpstr>
      <vt:lpstr>Základní data k výzvě 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Výběr šablon pro speciální školy</vt:lpstr>
      <vt:lpstr>Povinné šablony </vt:lpstr>
      <vt:lpstr>Dotazníkové šetření</vt:lpstr>
      <vt:lpstr>MŠ, ZŠ, které realizují Šablony II</vt:lpstr>
      <vt:lpstr>Kalkulačka indikátorů</vt:lpstr>
      <vt:lpstr>Práce s Kalkulačkou indikátorů</vt:lpstr>
      <vt:lpstr>Prezentace aplikace PowerPoint</vt:lpstr>
      <vt:lpstr>Podporované aktivity</vt:lpstr>
      <vt:lpstr>Jak číst šablonu </vt:lpstr>
      <vt:lpstr>Projektový záměr 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Prezentace aplikace PowerPoint</vt:lpstr>
      <vt:lpstr>Výstupové indikátory 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Vazba mezi výstupovými a výsledkovými indikátory</vt:lpstr>
      <vt:lpstr>Splnění aktivit projektu</vt:lpstr>
      <vt:lpstr>Prezentace aplikace PowerPoint</vt:lpstr>
      <vt:lpstr>Veřejná podpora</vt:lpstr>
      <vt:lpstr>Veřejné zakázky – dle hodnoty</vt:lpstr>
      <vt:lpstr>Veřejné zakázky – pravidla pro zadávání</vt:lpstr>
      <vt:lpstr>VZ - stanovení předpokládané hodnoty plnění</vt:lpstr>
      <vt:lpstr>Přílohy žádosti o podporu - všichni</vt:lpstr>
      <vt:lpstr>Přílohy žádosti o podporu – soukromé/církevní šk.</vt:lpstr>
      <vt:lpstr>Hodnoticí proces </vt:lpstr>
      <vt:lpstr>Připomínky – žádosti o přezkum</vt:lpstr>
      <vt:lpstr>Boj proti korupci</vt:lpstr>
      <vt:lpstr>Pravidla etiky zaměstnanců MŠMT – DARY</vt:lpstr>
      <vt:lpstr>Prezentace aplikace PowerPoint</vt:lpstr>
      <vt:lpstr>Vyplnění žádosti o podporu na portálu IS KP14+</vt:lpstr>
      <vt:lpstr>Portál IS KP14+</vt:lpstr>
      <vt:lpstr>Kontakty – podpora žadatelům/příjemcům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Misa</cp:lastModifiedBy>
  <cp:revision>432</cp:revision>
  <dcterms:created xsi:type="dcterms:W3CDTF">2015-09-11T08:58:50Z</dcterms:created>
  <dcterms:modified xsi:type="dcterms:W3CDTF">2020-04-01T14:38:10Z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