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323964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602208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323964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602208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323964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02208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323964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 type="body"/>
          </p:nvPr>
        </p:nvSpPr>
        <p:spPr>
          <a:xfrm>
            <a:off x="602208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323964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6022080" y="177516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6" name="PlaceHolder 6"/>
          <p:cNvSpPr>
            <a:spLocks noGrp="1"/>
          </p:cNvSpPr>
          <p:nvPr>
            <p:ph type="body"/>
          </p:nvPr>
        </p:nvSpPr>
        <p:spPr>
          <a:xfrm>
            <a:off x="323964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77" name="PlaceHolder 7"/>
          <p:cNvSpPr>
            <a:spLocks noGrp="1"/>
          </p:cNvSpPr>
          <p:nvPr>
            <p:ph type="body"/>
          </p:nvPr>
        </p:nvSpPr>
        <p:spPr>
          <a:xfrm>
            <a:off x="6022080" y="4191120"/>
            <a:ext cx="26496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 hidden="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08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2" hidden="1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9143640" cy="513504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tIns="0" rIns="45720" bIns="0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700" b="1" strike="noStrike" spc="-1">
                <a:solidFill>
                  <a:srgbClr val="5DA8C0"/>
                </a:solidFill>
                <a:latin typeface="Corbel"/>
              </a:rPr>
              <a:t>Klepnutím lze upravit styl předlohy nadpisů.</a:t>
            </a:r>
            <a:endParaRPr lang="cs-CZ" sz="4700" b="0" strike="noStrike" spc="-1">
              <a:solidFill>
                <a:srgbClr val="FFFFFF"/>
              </a:solidFill>
              <a:latin typeface="Corbe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fld id="{316BE461-8D58-4690-B9F5-E8A43A2A7731}" type="datetime">
              <a:rPr lang="cs-CZ" sz="1200" b="0" strike="noStrike" spc="-1">
                <a:solidFill>
                  <a:srgbClr val="FFFFFF"/>
                </a:solidFill>
                <a:latin typeface="Corbel"/>
              </a:rPr>
              <a:pPr>
                <a:lnSpc>
                  <a:spcPct val="100000"/>
                </a:lnSpc>
              </a:pPr>
              <a:t>12.05.2021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17916F99-DC5B-4A76-8A09-68E49BE125EB}" type="slidenum">
              <a:rPr lang="cs-CZ" sz="1200" b="0" strike="noStrike" spc="-1">
                <a:solidFill>
                  <a:srgbClr val="FFFFFF"/>
                </a:solid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7" name="CustomShape 8"/>
          <p:cNvSpPr/>
          <p:nvPr/>
        </p:nvSpPr>
        <p:spPr>
          <a:xfrm>
            <a:off x="0" y="512820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08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FFFFFF"/>
                </a:solidFill>
                <a:latin typeface="Corbe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FFFFFF"/>
                </a:solidFill>
                <a:latin typeface="Corbe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FFFFFF"/>
                </a:solidFill>
                <a:latin typeface="Corbe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FFFFFF"/>
                </a:solidFill>
                <a:latin typeface="Corbe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Corbe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Corbe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Corbe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08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167760" y="152280"/>
            <a:ext cx="2523240" cy="978120"/>
          </a:xfrm>
          <a:prstGeom prst="rect">
            <a:avLst/>
          </a:prstGeom>
        </p:spPr>
        <p:txBody>
          <a:bodyPr lIns="73080" tIns="45000" rIns="45720" bIns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5DA8C0"/>
                </a:solidFill>
                <a:latin typeface="Corbel"/>
              </a:rPr>
              <a:t>Klepnutím lze upravit styl předlohy nadpisů.</a:t>
            </a:r>
            <a:endParaRPr lang="cs-CZ" sz="20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3019320" y="1743120"/>
            <a:ext cx="5920200" cy="4558680"/>
          </a:xfrm>
          <a:prstGeom prst="rect">
            <a:avLst/>
          </a:prstGeom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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Klepnutím lze upravit styly předlohy textu.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CCAF0A"/>
              </a:buClr>
              <a:buSzPct val="90000"/>
              <a:buFont typeface="Wingdings" charset="2"/>
              <a:buChar char="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Druhá úroveň</a:t>
            </a:r>
          </a:p>
          <a:p>
            <a:pPr marL="996840" lvl="2" indent="-228240">
              <a:lnSpc>
                <a:spcPct val="100000"/>
              </a:lnSpc>
              <a:spcBef>
                <a:spcPts val="479"/>
              </a:spcBef>
              <a:buClr>
                <a:srgbClr val="8D89A4"/>
              </a:buClr>
              <a:buFont typeface="Arial"/>
              <a:buChar char="▪"/>
            </a:pPr>
            <a:r>
              <a:rPr lang="cs-CZ" sz="2400" b="0" strike="noStrike" spc="-1">
                <a:solidFill>
                  <a:srgbClr val="000000"/>
                </a:solidFill>
                <a:latin typeface="Corbel"/>
              </a:rPr>
              <a:t>Třetí úroveň</a:t>
            </a:r>
          </a:p>
          <a:p>
            <a:pPr marL="1216080" lvl="3" indent="-182520">
              <a:lnSpc>
                <a:spcPct val="100000"/>
              </a:lnSpc>
              <a:spcBef>
                <a:spcPts val="400"/>
              </a:spcBef>
              <a:buClr>
                <a:srgbClr val="748560"/>
              </a:buClr>
              <a:buFont typeface="Arial"/>
              <a:buChar char="▪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Čtvrtá úroveň</a:t>
            </a:r>
          </a:p>
          <a:p>
            <a:pPr marL="1426320" lvl="4" indent="-182520">
              <a:lnSpc>
                <a:spcPct val="100000"/>
              </a:lnSpc>
              <a:spcBef>
                <a:spcPts val="400"/>
              </a:spcBef>
              <a:buClr>
                <a:srgbClr val="9E9273"/>
              </a:buClr>
              <a:buFont typeface="Wingdings 3" charset="2"/>
              <a:buChar char="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Pátá úroveň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167760" y="1730160"/>
            <a:ext cx="2468520" cy="4571640"/>
          </a:xfrm>
          <a:prstGeom prst="rect">
            <a:avLst/>
          </a:prstGeom>
        </p:spPr>
        <p:txBody>
          <a:bodyPr lIns="54720" tIns="9144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000000"/>
                </a:solidFill>
                <a:latin typeface="Corbel"/>
              </a:rPr>
              <a:t>Klepnutím lze upravit styly předlohy textu.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fld id="{98188648-E191-4F35-861D-20497F26FFE8}" type="datetime">
              <a:rPr lang="cs-CZ" sz="1200" b="0" strike="noStrike" spc="-1">
                <a:solidFill>
                  <a:srgbClr val="454545"/>
                </a:solidFill>
                <a:latin typeface="Corbel"/>
              </a:rPr>
              <a:pPr>
                <a:lnSpc>
                  <a:spcPct val="100000"/>
                </a:lnSpc>
              </a:pPr>
              <a:t>12.05.2021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65AB28EB-4520-43F2-8780-B8C8DCC2C233}" type="slidenum">
              <a:rPr lang="cs-CZ" sz="1200" b="0" strike="noStrike" spc="-1">
                <a:solidFill>
                  <a:srgbClr val="454545"/>
                </a:solid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2855880" y="0"/>
            <a:ext cx="45360" cy="1453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0"/>
          <p:cNvSpPr/>
          <p:nvPr/>
        </p:nvSpPr>
        <p:spPr>
          <a:xfrm>
            <a:off x="2855880" y="0"/>
            <a:ext cx="45360" cy="1453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08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PlaceHolder 3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5DA8C0"/>
                </a:solidFill>
                <a:latin typeface="Corbel"/>
              </a:rPr>
              <a:t>Klepnutím lze upravit styl předlohy nadpisů.</a:t>
            </a:r>
            <a:endParaRPr lang="cs-CZ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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Klepnutím lze upravit styly předlohy textu.</a:t>
            </a:r>
          </a:p>
          <a:p>
            <a:pPr marL="731520" lvl="1" indent="-273960">
              <a:lnSpc>
                <a:spcPct val="100000"/>
              </a:lnSpc>
              <a:spcBef>
                <a:spcPts val="561"/>
              </a:spcBef>
              <a:buClr>
                <a:srgbClr val="CCAF0A"/>
              </a:buClr>
              <a:buSzPct val="90000"/>
              <a:buFont typeface="Wingdings" charset="2"/>
              <a:buChar char="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Druhá úroveň</a:t>
            </a:r>
          </a:p>
          <a:p>
            <a:pPr marL="996840" lvl="2" indent="-228240">
              <a:lnSpc>
                <a:spcPct val="100000"/>
              </a:lnSpc>
              <a:spcBef>
                <a:spcPts val="479"/>
              </a:spcBef>
              <a:buClr>
                <a:srgbClr val="8D89A4"/>
              </a:buClr>
              <a:buFont typeface="Arial"/>
              <a:buChar char="▪"/>
            </a:pPr>
            <a:r>
              <a:rPr lang="cs-CZ" sz="2400" b="0" strike="noStrike" spc="-1">
                <a:solidFill>
                  <a:srgbClr val="000000"/>
                </a:solidFill>
                <a:latin typeface="Corbel"/>
              </a:rPr>
              <a:t>Třetí úroveň</a:t>
            </a:r>
          </a:p>
          <a:p>
            <a:pPr marL="1216080" lvl="3" indent="-182520">
              <a:lnSpc>
                <a:spcPct val="100000"/>
              </a:lnSpc>
              <a:spcBef>
                <a:spcPts val="400"/>
              </a:spcBef>
              <a:buClr>
                <a:srgbClr val="748560"/>
              </a:buClr>
              <a:buFont typeface="Arial"/>
              <a:buChar char="▪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Čtvrtá úroveň</a:t>
            </a:r>
          </a:p>
          <a:p>
            <a:pPr marL="1426320" lvl="4" indent="-182520">
              <a:lnSpc>
                <a:spcPct val="100000"/>
              </a:lnSpc>
              <a:spcBef>
                <a:spcPts val="400"/>
              </a:spcBef>
              <a:buClr>
                <a:srgbClr val="9E9273"/>
              </a:buClr>
              <a:buFont typeface="Wingdings 3" charset="2"/>
              <a:buChar char="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Pátá úroveň</a:t>
            </a:r>
          </a:p>
        </p:txBody>
      </p:sp>
      <p:sp>
        <p:nvSpPr>
          <p:cNvPr id="95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fld id="{DE03B327-9542-441B-9A6F-19FEFA9F293A}" type="datetime">
              <a:rPr lang="cs-CZ" sz="1200" b="0" strike="noStrike" spc="-1">
                <a:solidFill>
                  <a:srgbClr val="454545"/>
                </a:solidFill>
                <a:latin typeface="Corbel"/>
              </a:rPr>
              <a:pPr>
                <a:lnSpc>
                  <a:spcPct val="100000"/>
                </a:lnSpc>
              </a:pPr>
              <a:t>12.05.2021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96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97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A21B6C53-14C0-4485-B937-351EF733F6F7}" type="slidenum">
              <a:rPr lang="cs-CZ" sz="1200" b="0" strike="noStrike" spc="-1">
                <a:solidFill>
                  <a:srgbClr val="454545"/>
                </a:solid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08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PlaceHolder 3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1250640"/>
          </a:xfrm>
          <a:prstGeom prst="rect">
            <a:avLst/>
          </a:prstGeom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5DA8C0"/>
                </a:solidFill>
                <a:latin typeface="Corbel"/>
              </a:rPr>
              <a:t>Klepnutím lze upravit styl předlohy nadpisů.</a:t>
            </a:r>
            <a:endParaRPr lang="cs-CZ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57200" y="1774080"/>
            <a:ext cx="4038120" cy="4623480"/>
          </a:xfrm>
          <a:prstGeom prst="rect">
            <a:avLst/>
          </a:prstGeom>
        </p:spPr>
        <p:txBody>
          <a:bodyPr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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Klepnutím lze upravit styly předlohy textu.</a:t>
            </a:r>
          </a:p>
          <a:p>
            <a:pPr marL="731520" lvl="1" indent="-273960">
              <a:lnSpc>
                <a:spcPct val="100000"/>
              </a:lnSpc>
              <a:spcBef>
                <a:spcPts val="479"/>
              </a:spcBef>
              <a:buClr>
                <a:srgbClr val="CCAF0A"/>
              </a:buClr>
              <a:buSzPct val="90000"/>
              <a:buFont typeface="Wingdings" charset="2"/>
              <a:buChar char=""/>
            </a:pPr>
            <a:r>
              <a:rPr lang="cs-CZ" sz="2400" b="0" strike="noStrike" spc="-1">
                <a:solidFill>
                  <a:srgbClr val="000000"/>
                </a:solidFill>
                <a:latin typeface="Corbel"/>
              </a:rPr>
              <a:t>Druhá úroveň</a:t>
            </a:r>
          </a:p>
          <a:p>
            <a:pPr marL="996840" lvl="2" indent="-228240">
              <a:lnSpc>
                <a:spcPct val="100000"/>
              </a:lnSpc>
              <a:spcBef>
                <a:spcPts val="400"/>
              </a:spcBef>
              <a:buClr>
                <a:srgbClr val="8D89A4"/>
              </a:buClr>
              <a:buFont typeface="Arial"/>
              <a:buChar char="▪"/>
            </a:pPr>
            <a:r>
              <a:rPr lang="cs-CZ" sz="2000" b="0" strike="noStrike" spc="-1">
                <a:solidFill>
                  <a:srgbClr val="000000"/>
                </a:solidFill>
                <a:latin typeface="Corbel"/>
              </a:rPr>
              <a:t>Třetí úroveň</a:t>
            </a:r>
          </a:p>
          <a:p>
            <a:pPr marL="1216080" lvl="3" indent="-182520">
              <a:lnSpc>
                <a:spcPct val="100000"/>
              </a:lnSpc>
              <a:spcBef>
                <a:spcPts val="360"/>
              </a:spcBef>
              <a:buClr>
                <a:srgbClr val="748560"/>
              </a:buClr>
              <a:buFont typeface="Arial"/>
              <a:buChar char="▪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Čtvrtá úroveň</a:t>
            </a:r>
          </a:p>
          <a:p>
            <a:pPr marL="1426320" lvl="4" indent="-182520">
              <a:lnSpc>
                <a:spcPct val="100000"/>
              </a:lnSpc>
              <a:spcBef>
                <a:spcPts val="360"/>
              </a:spcBef>
              <a:buClr>
                <a:srgbClr val="9E9273"/>
              </a:buClr>
              <a:buFont typeface="Wingdings 3" charset="2"/>
              <a:buChar char="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Pátá úroveň</a:t>
            </a: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4648320" y="1774080"/>
            <a:ext cx="4038120" cy="4623480"/>
          </a:xfrm>
          <a:prstGeom prst="rect">
            <a:avLst/>
          </a:prstGeom>
        </p:spPr>
        <p:txBody>
          <a:bodyPr lIns="54720" tIns="91440" rIns="90000" bIns="45000">
            <a:noAutofit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 2" charset="2"/>
              <a:buChar char="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Klepnutím lze upravit styly předlohy textu.</a:t>
            </a:r>
          </a:p>
          <a:p>
            <a:pPr marL="731520" lvl="1" indent="-273960">
              <a:lnSpc>
                <a:spcPct val="100000"/>
              </a:lnSpc>
              <a:spcBef>
                <a:spcPts val="479"/>
              </a:spcBef>
              <a:buClr>
                <a:srgbClr val="CCAF0A"/>
              </a:buClr>
              <a:buSzPct val="90000"/>
              <a:buFont typeface="Wingdings" charset="2"/>
              <a:buChar char=""/>
            </a:pPr>
            <a:r>
              <a:rPr lang="cs-CZ" sz="2400" b="0" strike="noStrike" spc="-1">
                <a:solidFill>
                  <a:srgbClr val="000000"/>
                </a:solidFill>
                <a:latin typeface="Corbel"/>
              </a:rPr>
              <a:t>Druhá úroveň</a:t>
            </a:r>
          </a:p>
          <a:p>
            <a:pPr marL="996840" lvl="2" indent="-228240">
              <a:lnSpc>
                <a:spcPct val="100000"/>
              </a:lnSpc>
              <a:spcBef>
                <a:spcPts val="400"/>
              </a:spcBef>
              <a:buClr>
                <a:srgbClr val="8D89A4"/>
              </a:buClr>
              <a:buFont typeface="Arial"/>
              <a:buChar char="▪"/>
            </a:pPr>
            <a:r>
              <a:rPr lang="cs-CZ" sz="2000" b="0" strike="noStrike" spc="-1">
                <a:solidFill>
                  <a:srgbClr val="000000"/>
                </a:solidFill>
                <a:latin typeface="Corbel"/>
              </a:rPr>
              <a:t>Třetí úroveň</a:t>
            </a:r>
          </a:p>
          <a:p>
            <a:pPr marL="1216080" lvl="3" indent="-182520">
              <a:lnSpc>
                <a:spcPct val="100000"/>
              </a:lnSpc>
              <a:spcBef>
                <a:spcPts val="360"/>
              </a:spcBef>
              <a:buClr>
                <a:srgbClr val="748560"/>
              </a:buClr>
              <a:buFont typeface="Arial"/>
              <a:buChar char="▪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Čtvrtá úroveň</a:t>
            </a:r>
          </a:p>
          <a:p>
            <a:pPr marL="1426320" lvl="4" indent="-182520">
              <a:lnSpc>
                <a:spcPct val="100000"/>
              </a:lnSpc>
              <a:spcBef>
                <a:spcPts val="360"/>
              </a:spcBef>
              <a:buClr>
                <a:srgbClr val="9E9273"/>
              </a:buClr>
              <a:buFont typeface="Wingdings 3" charset="2"/>
              <a:buChar char="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Pátá úroveň</a:t>
            </a:r>
          </a:p>
        </p:txBody>
      </p:sp>
      <p:sp>
        <p:nvSpPr>
          <p:cNvPr id="139" name="PlaceHolder 6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fld id="{DFBACB60-1795-4E51-B368-CE7E0132D287}" type="datetime">
              <a:rPr lang="cs-CZ" sz="1200" b="0" strike="noStrike" spc="-1">
                <a:solidFill>
                  <a:srgbClr val="454545"/>
                </a:solidFill>
                <a:latin typeface="Corbel"/>
              </a:rPr>
              <a:pPr>
                <a:lnSpc>
                  <a:spcPct val="100000"/>
                </a:lnSpc>
              </a:pPr>
              <a:t>12.05.2021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40" name="PlaceHolder 7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41" name="PlaceHolder 8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>
            <a:noAutofit/>
          </a:bodyPr>
          <a:lstStyle/>
          <a:p>
            <a:pPr algn="r">
              <a:lnSpc>
                <a:spcPct val="100000"/>
              </a:lnSpc>
            </a:pPr>
            <a:fld id="{5742B884-D04C-45B7-BDE2-3D90B77AFA05}" type="slidenum">
              <a:rPr lang="cs-CZ" sz="1200" b="0" strike="noStrike" spc="-1">
                <a:solidFill>
                  <a:srgbClr val="454545"/>
                </a:solid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if.cz/cs/prv2014-verejne-zakazky" TargetMode="External"/><Relationship Id="rId2" Type="http://schemas.openxmlformats.org/officeDocument/2006/relationships/hyperlink" Target="http://www.szif.cz/cs/prv2014-1921" TargetMode="Externa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jpeg"/><Relationship Id="rId5" Type="http://schemas.openxmlformats.org/officeDocument/2006/relationships/hyperlink" Target="https://publicita.dotaceeu.cz/gen/krok1" TargetMode="External"/><Relationship Id="rId4" Type="http://schemas.openxmlformats.org/officeDocument/2006/relationships/hyperlink" Target="https://www.szif.cz/cs/prv2014-pravidl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zif.cz/" TargetMode="Externa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685800" y="3355920"/>
            <a:ext cx="8076960" cy="1672920"/>
          </a:xfrm>
          <a:prstGeom prst="rect">
            <a:avLst/>
          </a:prstGeom>
          <a:noFill/>
          <a:ln>
            <a:noFill/>
          </a:ln>
        </p:spPr>
        <p:txBody>
          <a:bodyPr tIns="0" rIns="45720" bIns="0">
            <a:normAutofit fontScale="81000" lnSpcReduction="20000"/>
          </a:bodyPr>
          <a:lstStyle/>
          <a:p>
            <a:pPr algn="ctr">
              <a:lnSpc>
                <a:spcPct val="100000"/>
              </a:lnSpc>
            </a:pPr>
            <a:r>
              <a:rPr lang="cs-CZ" sz="3100" b="1" strike="noStrike" spc="-1" dirty="0">
                <a:solidFill>
                  <a:srgbClr val="CCAF0A"/>
                </a:solidFill>
                <a:latin typeface="Calibri"/>
              </a:rPr>
              <a:t>5. výzva MAS Znojemské vinařství, </a:t>
            </a:r>
            <a:r>
              <a:rPr lang="cs-CZ" sz="3100" b="1" strike="noStrike" spc="-1" dirty="0" err="1">
                <a:solidFill>
                  <a:srgbClr val="CCAF0A"/>
                </a:solidFill>
                <a:latin typeface="Calibri"/>
              </a:rPr>
              <a:t>z.s</a:t>
            </a:r>
            <a:r>
              <a:rPr lang="cs-CZ" sz="3100" b="1" strike="noStrike" spc="-1" dirty="0">
                <a:solidFill>
                  <a:srgbClr val="CCAF0A"/>
                </a:solidFill>
                <a:latin typeface="Calibri"/>
              </a:rPr>
              <a:t>.</a:t>
            </a:r>
            <a:br>
              <a:rPr dirty="0"/>
            </a:br>
            <a:r>
              <a:rPr lang="cs-CZ" sz="3100" b="1" strike="noStrike" spc="-1">
                <a:solidFill>
                  <a:srgbClr val="CCAF0A"/>
                </a:solidFill>
                <a:latin typeface="Calibri"/>
              </a:rPr>
              <a:t>k předkládání Žádostí o dotaci v rámci operace 19.2.1 </a:t>
            </a:r>
          </a:p>
          <a:p>
            <a:pPr algn="ctr">
              <a:lnSpc>
                <a:spcPct val="100000"/>
              </a:lnSpc>
            </a:pPr>
            <a:r>
              <a:rPr lang="cs-CZ" sz="3100" b="1" strike="noStrike" spc="-1">
                <a:solidFill>
                  <a:srgbClr val="CCAF0A"/>
                </a:solidFill>
                <a:latin typeface="Calibri"/>
              </a:rPr>
              <a:t>Programu rozvoje venkova</a:t>
            </a:r>
            <a:br>
              <a:rPr dirty="0"/>
            </a:br>
            <a:r>
              <a:rPr lang="cs-CZ" sz="3100" b="1" strike="noStrike" spc="-1" dirty="0">
                <a:solidFill>
                  <a:srgbClr val="CCAF0A"/>
                </a:solidFill>
                <a:latin typeface="Calibri"/>
              </a:rPr>
              <a:t> na období 2014-2020</a:t>
            </a:r>
            <a:br>
              <a:rPr dirty="0"/>
            </a:br>
            <a:endParaRPr lang="cs-CZ" sz="3100" b="0" strike="noStrike" spc="-1" dirty="0">
              <a:solidFill>
                <a:srgbClr val="FFFFFF"/>
              </a:solidFill>
              <a:latin typeface="Corbel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685800" y="1828800"/>
            <a:ext cx="8076960" cy="1499400"/>
          </a:xfrm>
          <a:prstGeom prst="rect">
            <a:avLst/>
          </a:prstGeom>
          <a:noFill/>
          <a:ln>
            <a:noFill/>
          </a:ln>
        </p:spPr>
        <p:txBody>
          <a:bodyPr lIns="118800" tIns="0" rIns="4572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000" b="1" strike="noStrike" spc="-1">
                <a:solidFill>
                  <a:srgbClr val="6EA0B0"/>
                </a:solidFill>
                <a:latin typeface="Corbel"/>
              </a:rPr>
              <a:t>Seminář pro žadatele/příjemce</a:t>
            </a:r>
            <a:endParaRPr lang="cs-CZ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2800" b="1" strike="noStrike" spc="-1">
                <a:solidFill>
                  <a:srgbClr val="6EA0B0"/>
                </a:solidFill>
                <a:latin typeface="Corbel"/>
              </a:rPr>
              <a:t>  Obecné informace a Fiche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  <p:pic>
        <p:nvPicPr>
          <p:cNvPr id="180" name="Obrázek 8"/>
          <p:cNvPicPr/>
          <p:nvPr/>
        </p:nvPicPr>
        <p:blipFill>
          <a:blip r:embed="rId2" cstate="print"/>
          <a:stretch/>
        </p:blipFill>
        <p:spPr>
          <a:xfrm>
            <a:off x="7956360" y="260640"/>
            <a:ext cx="1007640" cy="1009440"/>
          </a:xfrm>
          <a:prstGeom prst="rect">
            <a:avLst/>
          </a:prstGeom>
          <a:ln w="228600">
            <a:solidFill>
              <a:srgbClr val="000000"/>
            </a:solidFill>
            <a:miter/>
          </a:ln>
          <a:effectLst>
            <a:innerShdw blurRad="76200">
              <a:srgbClr val="000000"/>
            </a:innerShdw>
          </a:effectLst>
        </p:spPr>
      </p:pic>
      <p:pic>
        <p:nvPicPr>
          <p:cNvPr id="181" name="Obrázek 8"/>
          <p:cNvPicPr/>
          <p:nvPr/>
        </p:nvPicPr>
        <p:blipFill>
          <a:blip r:embed="rId3" cstate="print"/>
          <a:stretch/>
        </p:blipFill>
        <p:spPr>
          <a:xfrm>
            <a:off x="179640" y="260640"/>
            <a:ext cx="5292360" cy="936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2" name="Obrázek 8"/>
          <p:cNvPicPr/>
          <p:nvPr/>
        </p:nvPicPr>
        <p:blipFill>
          <a:blip r:embed="rId4" cstate="print"/>
          <a:stretch/>
        </p:blipFill>
        <p:spPr>
          <a:xfrm>
            <a:off x="5652000" y="404640"/>
            <a:ext cx="1949040" cy="6472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457200" y="152280"/>
            <a:ext cx="8229240" cy="1250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5DA8C0"/>
                </a:solidFill>
                <a:latin typeface="Corbel"/>
              </a:rPr>
              <a:t>F1 Investice do zemědělských podniků</a:t>
            </a:r>
            <a:endParaRPr lang="cs-CZ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3" name="TextShape 2"/>
          <p:cNvSpPr txBox="1"/>
          <p:nvPr/>
        </p:nvSpPr>
        <p:spPr>
          <a:xfrm>
            <a:off x="457200" y="1774080"/>
            <a:ext cx="4038120" cy="4623480"/>
          </a:xfrm>
          <a:prstGeom prst="rect">
            <a:avLst/>
          </a:prstGeom>
          <a:noFill/>
          <a:ln w="28440">
            <a:solidFill>
              <a:srgbClr val="000000"/>
            </a:solidFill>
            <a:round/>
          </a:ln>
        </p:spPr>
        <p:txBody>
          <a:bodyPr tIns="91440" rIns="90000" bIns="45000">
            <a:normAutofit fontScale="55000" lnSpcReduction="10000"/>
          </a:bodyPr>
          <a:lstStyle/>
          <a:p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Alokace na Fichi: </a:t>
            </a:r>
            <a:r>
              <a:rPr lang="cs-CZ" sz="2900" b="0" strike="noStrike" spc="-1">
                <a:solidFill>
                  <a:srgbClr val="000000"/>
                </a:solidFill>
                <a:latin typeface="Corbel"/>
                <a:ea typeface="Verdana"/>
              </a:rPr>
              <a:t>773 470</a:t>
            </a: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,- Kč</a:t>
            </a: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Oblast podpory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 hmotné a nehmotné investice v ŽV a RV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 investice do zemědělských staveb a technologií pro ŽV a RV a pro školkařskou produkci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 investice na pořízení mobilních strojů pro zemědělskou výrobu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 investice do pořízení peletovacích zařízení pro vlastní spotřebu v zemědělském podniku</a:t>
            </a:r>
          </a:p>
          <a:p>
            <a:pPr marL="438840" indent="-319680"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Definice žadatele/příjemce: </a:t>
            </a: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Zemědělský podnikatel </a:t>
            </a:r>
          </a:p>
          <a:p>
            <a:pPr marL="438840" indent="-319680"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Výše dotace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1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50 % výdajů, ze kterých je stanovena dotace (může být navýšena o 10 % pro mladé začínající zemědělce)</a:t>
            </a:r>
          </a:p>
          <a:p>
            <a:pPr marL="438840" indent="-319680"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4" name="TextShape 3"/>
          <p:cNvSpPr txBox="1"/>
          <p:nvPr/>
        </p:nvSpPr>
        <p:spPr>
          <a:xfrm>
            <a:off x="4648320" y="1774080"/>
            <a:ext cx="4038120" cy="4623480"/>
          </a:xfrm>
          <a:prstGeom prst="rect">
            <a:avLst/>
          </a:prstGeom>
          <a:noFill/>
          <a:ln w="28440">
            <a:solidFill>
              <a:srgbClr val="000000"/>
            </a:solidFill>
            <a:round/>
          </a:ln>
        </p:spPr>
        <p:txBody>
          <a:bodyPr lIns="54720" tIns="91440" rIns="90000" bIns="45000">
            <a:normAutofit fontScale="63500" lnSpcReduction="20000"/>
          </a:bodyPr>
          <a:lstStyle/>
          <a:p>
            <a:pPr marL="438840" indent="-319680">
              <a:lnSpc>
                <a:spcPct val="100000"/>
              </a:lnSpc>
            </a:pPr>
            <a:r>
              <a:rPr lang="cs-CZ" sz="3300" b="1" u="sng" strike="noStrike" spc="-1" dirty="0">
                <a:solidFill>
                  <a:srgbClr val="6EA0B0"/>
                </a:solidFill>
                <a:uFillTx/>
                <a:latin typeface="Corbel"/>
              </a:rPr>
              <a:t>Způsobilé výdaje</a:t>
            </a:r>
            <a:endParaRPr lang="cs-CZ" sz="33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Stavby, stroje a technologie </a:t>
            </a:r>
            <a:r>
              <a:rPr lang="cs-CZ" sz="3300" b="1" strike="noStrike" spc="-1" dirty="0">
                <a:solidFill>
                  <a:srgbClr val="000000"/>
                </a:solidFill>
                <a:latin typeface="Corbel"/>
              </a:rPr>
              <a:t>v živočišné výrobě</a:t>
            </a: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,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Stavby, stroje a technologie </a:t>
            </a:r>
            <a:r>
              <a:rPr lang="cs-CZ" sz="3300" b="1" strike="noStrike" spc="-1" dirty="0">
                <a:solidFill>
                  <a:srgbClr val="000000"/>
                </a:solidFill>
                <a:latin typeface="Corbel"/>
              </a:rPr>
              <a:t>pro rostlinnou a školkařskou výrobu,</a:t>
            </a:r>
            <a:endParaRPr lang="cs-CZ" sz="33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300" b="1" strike="noStrike" spc="-1" dirty="0" err="1">
                <a:solidFill>
                  <a:srgbClr val="000000"/>
                </a:solidFill>
                <a:latin typeface="Corbel"/>
              </a:rPr>
              <a:t>Peletárny</a:t>
            </a: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, jejichž veškerá produkce bude spotřebována přímo v zemědělském podniku,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Nákup </a:t>
            </a:r>
            <a:r>
              <a:rPr lang="cs-CZ" sz="3300" b="1" strike="noStrike" spc="-1" dirty="0">
                <a:solidFill>
                  <a:srgbClr val="000000"/>
                </a:solidFill>
                <a:latin typeface="Corbel"/>
              </a:rPr>
              <a:t>nemovitosti</a:t>
            </a: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.</a:t>
            </a:r>
          </a:p>
          <a:p>
            <a:pPr>
              <a:lnSpc>
                <a:spcPct val="100000"/>
              </a:lnSpc>
            </a:pPr>
            <a:endParaRPr lang="cs-CZ" sz="33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Podporovány budou </a:t>
            </a:r>
            <a:r>
              <a:rPr lang="cs-CZ" sz="3300" b="1" strike="noStrike" spc="-1" dirty="0">
                <a:solidFill>
                  <a:srgbClr val="000000"/>
                </a:solidFill>
                <a:latin typeface="Corbel"/>
              </a:rPr>
              <a:t>pouze investiční výdaje </a:t>
            </a:r>
            <a:r>
              <a:rPr lang="cs-CZ" sz="3300" b="0" strike="noStrike" spc="-1" dirty="0">
                <a:solidFill>
                  <a:srgbClr val="000000"/>
                </a:solidFill>
                <a:latin typeface="Corbel"/>
              </a:rPr>
              <a:t>do zemědělských podniků, </a:t>
            </a:r>
            <a:r>
              <a:rPr lang="cs-CZ" sz="3300" b="1" strike="noStrike" spc="-1" dirty="0">
                <a:solidFill>
                  <a:srgbClr val="000000"/>
                </a:solidFill>
                <a:latin typeface="Corbel"/>
              </a:rPr>
              <a:t>vzniklé nejdříve k datu podání Žádosti o dotaci na MAS.</a:t>
            </a:r>
            <a:endParaRPr lang="cs-CZ" sz="33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3300" b="0" strike="noStrike" spc="-1" dirty="0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332640"/>
            <a:ext cx="8229240" cy="1439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77000" lnSpcReduction="10000"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spc="-1">
                <a:solidFill>
                  <a:srgbClr val="5DA8C0"/>
                </a:solidFill>
                <a:latin typeface="Calibri"/>
              </a:rPr>
              <a:t>F2 Zpracování a uvádění na trh </a:t>
            </a:r>
            <a:br/>
            <a:r>
              <a:rPr lang="cs-CZ" sz="4000" b="1" strike="noStrike" spc="-1">
                <a:solidFill>
                  <a:srgbClr val="5DA8C0"/>
                </a:solidFill>
                <a:latin typeface="Calibri"/>
              </a:rPr>
              <a:t>zemědělských produktů</a:t>
            </a:r>
            <a:br/>
            <a:endParaRPr lang="cs-CZ" sz="40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457200" y="1774080"/>
            <a:ext cx="4038120" cy="4623480"/>
          </a:xfrm>
          <a:prstGeom prst="rect">
            <a:avLst/>
          </a:prstGeom>
          <a:noFill/>
          <a:ln w="28440">
            <a:solidFill>
              <a:srgbClr val="000000"/>
            </a:solidFill>
            <a:round/>
          </a:ln>
        </p:spPr>
        <p:txBody>
          <a:bodyPr tIns="91440" rIns="90000" bIns="45000">
            <a:normAutofit fontScale="47500" lnSpcReduction="10000"/>
          </a:bodyPr>
          <a:lstStyle/>
          <a:p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Alokace na Fichi:</a:t>
            </a:r>
            <a:r>
              <a:rPr lang="cs-CZ" sz="2900" b="1" strike="noStrike" spc="-1">
                <a:solidFill>
                  <a:srgbClr val="6EA0B0"/>
                </a:solidFill>
                <a:latin typeface="Corbel"/>
              </a:rPr>
              <a:t> </a:t>
            </a:r>
            <a:r>
              <a:rPr lang="cs-CZ" sz="2900" b="1" strike="noStrike" spc="-1">
                <a:solidFill>
                  <a:srgbClr val="000000"/>
                </a:solidFill>
                <a:latin typeface="Corbel"/>
                <a:ea typeface="Verdana"/>
              </a:rPr>
              <a:t>797 576</a:t>
            </a:r>
            <a:r>
              <a:rPr lang="cs-CZ" sz="2900" b="1" strike="noStrike" spc="-1">
                <a:solidFill>
                  <a:srgbClr val="000000"/>
                </a:solidFill>
                <a:latin typeface="Corbel"/>
              </a:rPr>
              <a:t>,- Kč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Oblast podpory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hmotné a nehmotné investice, které se týkají zpracování zemědělských produktů a jejich uvádění na trh, monitorování, skladování atd.</a:t>
            </a: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Definice žadatele/příjemce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Zemědělský podnikatel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Výrobce potravin nebo surovin určených pro lidskou spotřebu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Výrobce krmiv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Jiný subjekt aktivní ve zpracování, uvádění na trh a vývoji zemědělských produktů uvedených v příloze I Smlouvy o fungování EU jako vstupní produkt. </a:t>
            </a: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Výše dotace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35 % výdajů, ze kterých je stanovena dotace (střední podniky), (výstupní produkt nespadá pod přílohu I Smlouvy o fungování EU)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45 % výdajů, ze kterých je stanovena dotace (mikro a malé podniky)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50 % výdajů, ze kterých je stanovena dotace (výstupní produkt spadající pod přílohu I Smlouvy o fungování EU)</a:t>
            </a: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4648320" y="1774080"/>
            <a:ext cx="4038120" cy="4623480"/>
          </a:xfrm>
          <a:prstGeom prst="rect">
            <a:avLst/>
          </a:prstGeom>
          <a:noFill/>
          <a:ln w="28440">
            <a:solidFill>
              <a:srgbClr val="000000"/>
            </a:solidFill>
            <a:round/>
          </a:ln>
        </p:spPr>
        <p:txBody>
          <a:bodyPr lIns="54720" tIns="91440" rIns="90000" bIns="45000">
            <a:normAutofit fontScale="47500" lnSpcReduction="20000"/>
          </a:bodyPr>
          <a:lstStyle/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 dirty="0">
                <a:solidFill>
                  <a:srgbClr val="6EA0B0"/>
                </a:solidFill>
                <a:uFillTx/>
                <a:latin typeface="Corbel"/>
              </a:rPr>
              <a:t>Způsobilé výdaje</a:t>
            </a:r>
            <a:endParaRPr lang="cs-CZ" sz="29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pořízení strojů, nástrojů a zařízení pro zpracování zemědělských produktů, finální úpravu, balení, značení výrobků (včetně technologií souvisejících s </a:t>
            </a:r>
            <a:r>
              <a:rPr lang="cs-CZ" sz="2900" b="0" strike="noStrike" spc="-1" dirty="0" err="1">
                <a:solidFill>
                  <a:srgbClr val="000000"/>
                </a:solidFill>
                <a:latin typeface="Corbel"/>
              </a:rPr>
              <a:t>dohledatelností</a:t>
            </a: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 produktů)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výstavba, modernizace a rekonstrukce budov (včetně manipulačních ploch a bouracích prací nezbytně nutných pro realizaci projektu)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investice související se skladováním zpracovávané suroviny, výrobků a druhotných surovin vznikajících při zpracování s výjimkou odpadních vod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investice vedoucí ke zvyšování a monitorování kvality produktů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investice související s uváděním vlastních produktů na trh včetně marketingu (např. výstavba a rekonstrukce prodejen, pojízdné prodejny, stánky, prodej ze dvora, vybavení prodejen apod.)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pořízení užitkových vozů kategorie N1 a N2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investice do zařízení na čištění odpadních vod ve zpracovatelském provozu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 dirty="0">
                <a:solidFill>
                  <a:srgbClr val="000000"/>
                </a:solidFill>
                <a:latin typeface="Corbel"/>
              </a:rPr>
              <a:t>nákup nemovitosti </a:t>
            </a:r>
          </a:p>
          <a:p>
            <a:pPr>
              <a:lnSpc>
                <a:spcPct val="100000"/>
              </a:lnSpc>
            </a:pPr>
            <a:endParaRPr lang="cs-CZ" sz="2900" b="0" strike="noStrike" spc="-1" dirty="0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218" name="Obrázek 8"/>
          <p:cNvPicPr/>
          <p:nvPr/>
        </p:nvPicPr>
        <p:blipFill>
          <a:blip r:embed="rId2" cstate="print"/>
          <a:stretch/>
        </p:blipFill>
        <p:spPr>
          <a:xfrm>
            <a:off x="7884360" y="18864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152280"/>
            <a:ext cx="8578800" cy="1250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1000" lnSpcReduction="20000"/>
          </a:bodyPr>
          <a:lstStyle/>
          <a:p>
            <a:pPr>
              <a:lnSpc>
                <a:spcPct val="100000"/>
              </a:lnSpc>
            </a:pPr>
            <a:r>
              <a:rPr lang="cs-CZ" sz="4800" b="1" strike="noStrike" spc="-1">
                <a:solidFill>
                  <a:srgbClr val="6EA0B0"/>
                </a:solidFill>
                <a:latin typeface="Calibri"/>
              </a:rPr>
              <a:t>F3 Podpora nezemědělských činností</a:t>
            </a:r>
            <a:endParaRPr lang="cs-CZ" sz="4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0" name="TextShape 2"/>
          <p:cNvSpPr txBox="1"/>
          <p:nvPr/>
        </p:nvSpPr>
        <p:spPr>
          <a:xfrm>
            <a:off x="457200" y="1774080"/>
            <a:ext cx="4038120" cy="4623480"/>
          </a:xfrm>
          <a:prstGeom prst="rect">
            <a:avLst/>
          </a:prstGeom>
          <a:noFill/>
          <a:ln w="28440">
            <a:solidFill>
              <a:srgbClr val="000000"/>
            </a:solidFill>
            <a:round/>
          </a:ln>
        </p:spPr>
        <p:txBody>
          <a:bodyPr tIns="91440" rIns="90000" bIns="45000">
            <a:normAutofit fontScale="55000" lnSpcReduction="10000"/>
          </a:bodyPr>
          <a:lstStyle/>
          <a:p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Alokace na Fichi: </a:t>
            </a: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  <a:ea typeface="Verdana"/>
              </a:rPr>
              <a:t>2 975 894,-Kč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Oblast podpory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Podporovány budou investice do vybraných nezemědělských činností dle Klasifikace ekonomických činností (CZ-NACE)</a:t>
            </a: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Definice žadatele/příjemce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Podnikatelské subjekty (FO a PO) - mikropodniky a malé podniky ve venkovských oblastech, jakož i zemědělci. </a:t>
            </a:r>
          </a:p>
          <a:p>
            <a:pPr marL="438840" indent="-319680">
              <a:lnSpc>
                <a:spcPct val="100000"/>
              </a:lnSpc>
            </a:pPr>
            <a:r>
              <a:rPr lang="cs-CZ" sz="2900" b="1" u="sng" strike="noStrike" spc="-1">
                <a:solidFill>
                  <a:srgbClr val="6EA0B0"/>
                </a:solidFill>
                <a:uFillTx/>
                <a:latin typeface="Corbel"/>
              </a:rPr>
              <a:t>Výše dotace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25 % výdajů, ze kterých je stanovena dotace – velké podniky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35 % výdajů, ze kterých je stanovena dotace – střední podniky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45 % výdajů, ze kterých je stanovena dotace – malé podniky</a:t>
            </a:r>
          </a:p>
          <a:p>
            <a:pPr marL="438840" indent="-319680">
              <a:lnSpc>
                <a:spcPct val="100000"/>
              </a:lnSpc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Podpora poskytována v režimech </a:t>
            </a:r>
            <a:r>
              <a:rPr lang="cs-CZ" sz="2900" b="0" i="1" strike="noStrike" spc="-1">
                <a:solidFill>
                  <a:srgbClr val="000000"/>
                </a:solidFill>
                <a:latin typeface="Corbel"/>
              </a:rPr>
              <a:t>de minimis</a:t>
            </a: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 nebo </a:t>
            </a:r>
            <a:r>
              <a:rPr lang="cs-CZ" sz="2900" b="0" i="1" strike="noStrike" spc="-1">
                <a:solidFill>
                  <a:srgbClr val="000000"/>
                </a:solidFill>
                <a:latin typeface="Corbel"/>
              </a:rPr>
              <a:t>blokové výjimky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1" name="TextShape 3"/>
          <p:cNvSpPr txBox="1"/>
          <p:nvPr/>
        </p:nvSpPr>
        <p:spPr>
          <a:xfrm>
            <a:off x="4648320" y="1774080"/>
            <a:ext cx="4038120" cy="4623480"/>
          </a:xfrm>
          <a:prstGeom prst="rect">
            <a:avLst/>
          </a:prstGeom>
          <a:noFill/>
          <a:ln w="28440">
            <a:solidFill>
              <a:srgbClr val="000000"/>
            </a:solidFill>
            <a:round/>
          </a:ln>
        </p:spPr>
        <p:txBody>
          <a:bodyPr lIns="54720" tIns="91440" rIns="90000" bIns="45000">
            <a:normAutofit fontScale="55000" lnSpcReduction="10000"/>
          </a:bodyPr>
          <a:lstStyle/>
          <a:p>
            <a:pPr marL="438840" indent="-319680">
              <a:lnSpc>
                <a:spcPct val="100000"/>
              </a:lnSpc>
            </a:pPr>
            <a:r>
              <a:rPr lang="cs-CZ" sz="2800" b="1" u="sng" strike="noStrike" spc="-1">
                <a:solidFill>
                  <a:srgbClr val="6EA0B0"/>
                </a:solidFill>
                <a:uFillTx/>
                <a:latin typeface="Corbel"/>
              </a:rPr>
              <a:t>Způsobilé výdaje</a:t>
            </a:r>
            <a:endParaRPr lang="cs-CZ" sz="28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Stavební obnova (přestavba, modernizace, statické zabezpečení) či nová výstavba provozovny, kanceláře (včetně nezbytného zázemí pro zaměstnance) či malokapacitního ubytovacího zařízení (včetně stravování a dalších budov a ploch v rámci turistické infrastruktury, sportoviště a příslušné zázemí)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Pořízení strojů, technologií a dalšího vybavení sloužícího pro nezemědělskou činnost (nákup zařízení, užitkových vozů kategorie N1, vybavení, hardware, software) v souvislosti s projektem (včetně montáže a zkoušky před uvedením pořizovaného majetku do stavu způsobilého k užívání) 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Doplňující výdaje jako součást projektu (úprava povrchů, náklady na výstavbu odstavných a parkovacích stání, oplocení, nákup a výsadba doprovodné zeleně) –max.30%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800" b="0" strike="noStrike" spc="-1">
                <a:solidFill>
                  <a:srgbClr val="000000"/>
                </a:solidFill>
                <a:latin typeface="Corbel"/>
              </a:rPr>
              <a:t>Nákup nemovitosti</a:t>
            </a:r>
          </a:p>
          <a:p>
            <a:pPr>
              <a:lnSpc>
                <a:spcPct val="100000"/>
              </a:lnSpc>
            </a:pPr>
            <a:endParaRPr lang="cs-CZ" sz="2800" b="0" strike="noStrike" spc="-1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222" name="Obrázek 8"/>
          <p:cNvPicPr/>
          <p:nvPr/>
        </p:nvPicPr>
        <p:blipFill>
          <a:blip r:embed="rId2" cstate="print"/>
          <a:stretch/>
        </p:blipFill>
        <p:spPr>
          <a:xfrm>
            <a:off x="7956360" y="573336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5DA8C0"/>
                </a:solidFill>
                <a:latin typeface="Corbel"/>
              </a:rPr>
              <a:t>Důležité dokumenty </a:t>
            </a:r>
            <a:endParaRPr lang="cs-CZ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62500" lnSpcReduction="10000"/>
          </a:bodyPr>
          <a:lstStyle/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1" strike="noStrike" spc="-1">
                <a:solidFill>
                  <a:srgbClr val="000000"/>
                </a:solidFill>
                <a:latin typeface="Corbel"/>
              </a:rPr>
              <a:t>Pravidla 19.2.1 Pravidla pro žadatele</a:t>
            </a: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, kterými se stanovují podmínky pro poskytování dotace na projekty Programu rozvoje venkova na období 2014 – 2020 (platné k 5.10.2020) (</a:t>
            </a:r>
            <a:r>
              <a:rPr lang="cs-CZ" sz="3200" b="0" u="sng" strike="noStrike" spc="-1">
                <a:solidFill>
                  <a:srgbClr val="00C8C3"/>
                </a:solidFill>
                <a:uFillTx/>
                <a:latin typeface="Corbel"/>
                <a:hlinkClick r:id="rId2"/>
              </a:rPr>
              <a:t>http://www.szif.cz/cs</a:t>
            </a: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)</a:t>
            </a:r>
          </a:p>
          <a:p>
            <a:pPr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Interní postupy MAS Znojemské vinařství pro Programový rámec PRV</a:t>
            </a:r>
          </a:p>
          <a:p>
            <a:pPr marL="365760" indent="-255600"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Příručka pro zadávání veřejných zakázek - verze 5 (</a:t>
            </a:r>
            <a:r>
              <a:rPr lang="cs-CZ" sz="3200" b="0" u="sng" strike="noStrike" spc="-1">
                <a:solidFill>
                  <a:srgbClr val="00C8C3"/>
                </a:solidFill>
                <a:uFillTx/>
                <a:latin typeface="Corbel"/>
                <a:hlinkClick r:id="rId3"/>
              </a:rPr>
              <a:t>http://www.szif.cz/cs/prv2014-verejne-zakazky</a:t>
            </a: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)</a:t>
            </a:r>
          </a:p>
          <a:p>
            <a:pPr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Příručka pro publicitu - verze 5 (6. 8. 2019)</a:t>
            </a:r>
          </a:p>
          <a:p>
            <a:pPr marL="365760" indent="-255600">
              <a:lnSpc>
                <a:spcPct val="100000"/>
              </a:lnSpc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	(</a:t>
            </a:r>
            <a:r>
              <a:rPr lang="cs-CZ" sz="3200" b="0" u="sng" strike="noStrike" spc="-1">
                <a:solidFill>
                  <a:srgbClr val="00C8C3"/>
                </a:solidFill>
                <a:uFillTx/>
                <a:latin typeface="Corbel"/>
                <a:hlinkClick r:id="rId4"/>
              </a:rPr>
              <a:t>https://www.szif.cz/cs/prv2014-pravidla</a:t>
            </a: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)</a:t>
            </a:r>
          </a:p>
          <a:p>
            <a:pPr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Generátor nástrojů povinné publicity: </a:t>
            </a:r>
            <a:r>
              <a:rPr lang="cs-CZ" sz="3200" b="0" u="sng" strike="noStrike" spc="-1">
                <a:solidFill>
                  <a:srgbClr val="00C8C3"/>
                </a:solidFill>
                <a:uFillTx/>
                <a:latin typeface="Corbel"/>
                <a:hlinkClick r:id="rId5"/>
              </a:rPr>
              <a:t>https://publicita.dotaceeu.cz/gen/krok1</a:t>
            </a: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 (plakát A3 nebo informační deska u podpory do 50 tis. EUR)</a:t>
            </a:r>
          </a:p>
          <a:p>
            <a:pPr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225" name="Obrázek 8"/>
          <p:cNvPicPr/>
          <p:nvPr/>
        </p:nvPicPr>
        <p:blipFill>
          <a:blip r:embed="rId6" cstate="print"/>
          <a:stretch/>
        </p:blipFill>
        <p:spPr>
          <a:xfrm>
            <a:off x="7884360" y="18864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167760" y="152280"/>
            <a:ext cx="2523240" cy="978120"/>
          </a:xfrm>
          <a:prstGeom prst="rect">
            <a:avLst/>
          </a:prstGeom>
          <a:noFill/>
          <a:ln>
            <a:noFill/>
          </a:ln>
        </p:spPr>
        <p:txBody>
          <a:bodyPr lIns="73080" tIns="45000" rIns="4572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5DA8C0"/>
                </a:solidFill>
                <a:latin typeface="Corbel"/>
              </a:rPr>
              <a:t>Základní informace</a:t>
            </a:r>
            <a:endParaRPr lang="cs-CZ" sz="20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167760" y="1730160"/>
            <a:ext cx="2468520" cy="457164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Autofit/>
          </a:bodyPr>
          <a:lstStyle/>
          <a:p>
            <a:pPr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1400" b="1" strike="noStrike" spc="-1" dirty="0">
                <a:solidFill>
                  <a:srgbClr val="000000"/>
                </a:solidFill>
                <a:latin typeface="Corbel"/>
              </a:rPr>
              <a:t>Vyhlášení výzvy: </a:t>
            </a:r>
            <a:r>
              <a:rPr lang="cs-CZ" sz="1400" b="1" strike="noStrike" spc="-1" dirty="0">
                <a:solidFill>
                  <a:srgbClr val="6EA0B0"/>
                </a:solidFill>
                <a:latin typeface="Corbel"/>
              </a:rPr>
              <a:t>19.3.2021</a:t>
            </a: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1400" b="1" strike="noStrike" spc="-1" dirty="0">
                <a:solidFill>
                  <a:srgbClr val="000000"/>
                </a:solidFill>
                <a:latin typeface="Corbel"/>
              </a:rPr>
              <a:t>Termín příjmu žádostí na MAS: </a:t>
            </a:r>
            <a:r>
              <a:rPr lang="cs-CZ" sz="1400" b="1" strike="noStrike" spc="-1" dirty="0">
                <a:solidFill>
                  <a:srgbClr val="6EA0B0"/>
                </a:solidFill>
                <a:latin typeface="Corbel"/>
              </a:rPr>
              <a:t>26. 3. 2020-26. 4. 2021</a:t>
            </a: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1400" b="1" strike="noStrike" spc="-1" dirty="0">
                <a:solidFill>
                  <a:srgbClr val="000000"/>
                </a:solidFill>
                <a:latin typeface="Corbel"/>
              </a:rPr>
              <a:t>Místo podání Žádostí: </a:t>
            </a:r>
            <a:r>
              <a:rPr lang="cs-CZ" sz="1400" b="0" strike="noStrike" spc="-1" dirty="0">
                <a:solidFill>
                  <a:srgbClr val="000000"/>
                </a:solidFill>
                <a:latin typeface="Corbel"/>
              </a:rPr>
              <a:t>přes Portál farmáře</a:t>
            </a:r>
          </a:p>
          <a:p>
            <a:pPr>
              <a:lnSpc>
                <a:spcPct val="100000"/>
              </a:lnSpc>
            </a:pP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1400" b="1" strike="noStrike" spc="-1" dirty="0">
                <a:solidFill>
                  <a:srgbClr val="000000"/>
                </a:solidFill>
                <a:latin typeface="Corbel"/>
              </a:rPr>
              <a:t>Termín registrace na RO SZIF</a:t>
            </a:r>
            <a:r>
              <a:rPr lang="cs-CZ" sz="1400" b="0" strike="noStrike" spc="-1" dirty="0">
                <a:solidFill>
                  <a:srgbClr val="000000"/>
                </a:solidFill>
                <a:latin typeface="Corbel"/>
              </a:rPr>
              <a:t>: </a:t>
            </a:r>
            <a:r>
              <a:rPr lang="cs-CZ" sz="1400" b="1" strike="noStrike" spc="-1" dirty="0">
                <a:solidFill>
                  <a:srgbClr val="6EA0B0"/>
                </a:solidFill>
                <a:latin typeface="Corbel"/>
              </a:rPr>
              <a:t>24. 5. 2021</a:t>
            </a: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1400" b="1" strike="noStrike" spc="-1" dirty="0">
                <a:solidFill>
                  <a:srgbClr val="000000"/>
                </a:solidFill>
                <a:latin typeface="Corbel"/>
              </a:rPr>
              <a:t>Územní vymezení: </a:t>
            </a:r>
            <a:r>
              <a:rPr lang="cs-CZ" sz="1400" b="0" strike="noStrike" spc="-1" dirty="0">
                <a:solidFill>
                  <a:srgbClr val="000000"/>
                </a:solidFill>
                <a:latin typeface="Corbel"/>
              </a:rPr>
              <a:t>výzva MAS se vztahuje na celé území   MAS, pro které je schválená SCLLD, viz. mapka území MAS</a:t>
            </a:r>
          </a:p>
          <a:p>
            <a:pPr>
              <a:lnSpc>
                <a:spcPct val="100000"/>
              </a:lnSpc>
            </a:pPr>
            <a:endParaRPr lang="cs-CZ" sz="1400" b="0" strike="noStrike" spc="-1" dirty="0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185" name="Obrázek 8"/>
          <p:cNvPicPr/>
          <p:nvPr/>
        </p:nvPicPr>
        <p:blipFill>
          <a:blip r:embed="rId2" cstate="print"/>
          <a:stretch/>
        </p:blipFill>
        <p:spPr>
          <a:xfrm>
            <a:off x="7884360" y="188640"/>
            <a:ext cx="1007640" cy="1009440"/>
          </a:xfrm>
          <a:prstGeom prst="rect">
            <a:avLst/>
          </a:prstGeom>
          <a:ln w="9360">
            <a:noFill/>
          </a:ln>
        </p:spPr>
      </p:pic>
      <p:pic>
        <p:nvPicPr>
          <p:cNvPr id="186" name="Zástupný symbol pro obsah 9"/>
          <p:cNvPicPr/>
          <p:nvPr/>
        </p:nvPicPr>
        <p:blipFill>
          <a:blip r:embed="rId3" cstate="print"/>
          <a:stretch/>
        </p:blipFill>
        <p:spPr>
          <a:xfrm>
            <a:off x="3019320" y="1700640"/>
            <a:ext cx="592092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CCAF0A"/>
                </a:solidFill>
                <a:latin typeface="Corbel"/>
              </a:rPr>
              <a:t>Seznam vyhlášených Fichí vč. předpokládané alokace</a:t>
            </a:r>
            <a:endParaRPr lang="cs-CZ" sz="2400" b="0" strike="noStrike" spc="-1">
              <a:solidFill>
                <a:srgbClr val="000000"/>
              </a:solidFill>
              <a:latin typeface="Corbel"/>
            </a:endParaRPr>
          </a:p>
        </p:txBody>
      </p:sp>
      <p:graphicFrame>
        <p:nvGraphicFramePr>
          <p:cNvPr id="188" name="Table 2"/>
          <p:cNvGraphicFramePr/>
          <p:nvPr/>
        </p:nvGraphicFramePr>
        <p:xfrm>
          <a:off x="1020960" y="1985040"/>
          <a:ext cx="7125120" cy="4475160"/>
        </p:xfrm>
        <a:graphic>
          <a:graphicData uri="http://schemas.openxmlformats.org/drawingml/2006/table">
            <a:tbl>
              <a:tblPr/>
              <a:tblGrid>
                <a:gridCol w="94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0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0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Corbel"/>
                        </a:rPr>
                        <a:t>Číslo Fiche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CAF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Corbel"/>
                        </a:rPr>
                        <a:t>Název Fiche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CAF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Corbel"/>
                        </a:rPr>
                        <a:t>Vazba Fiche na článek Nařízení EP a Rady (EU) č. 1305/2013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CAF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latin typeface="Corbel"/>
                          <a:ea typeface="Times New Roman"/>
                        </a:rPr>
                        <a:t>Alokace pro 5. výzvu 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 marL="89280" marR="892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CAF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F1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1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Investice do zemědělských podniků</a:t>
                      </a:r>
                      <a:endParaRPr lang="cs-CZ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0" strike="noStrike" spc="-1">
                          <a:solidFill>
                            <a:srgbClr val="000000"/>
                          </a:solidFill>
                          <a:latin typeface="Corbel"/>
                          <a:ea typeface="Times New Roman"/>
                        </a:rPr>
                        <a:t>Článek 17, odstavec 1., písmeno a) – Investice do zemědělských podniků</a:t>
                      </a:r>
                      <a:endParaRPr lang="cs-CZ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  <a:ea typeface="Verdana"/>
                        </a:rPr>
                        <a:t>773 470</a:t>
                      </a: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,- Kč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F2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5F1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1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Zpracování a uvádění na trh zemědělských produktů</a:t>
                      </a:r>
                      <a:endParaRPr lang="cs-CZ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5F1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Článek 17, odstavec 1., písmeno b) – Zpracování a uvádění na trh zemědělských produktů</a:t>
                      </a:r>
                      <a:endParaRPr lang="cs-CZ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5F1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  <a:ea typeface="Verdana"/>
                        </a:rPr>
                        <a:t>797 576</a:t>
                      </a: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,- Kč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5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8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F3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1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Podpora nezemědělských činností</a:t>
                      </a:r>
                      <a:endParaRPr lang="cs-CZ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Článek 19, odstavec 1.,písmeno b) – Podpora investic na založení nebo rozvoj nezemědělských činností</a:t>
                      </a:r>
                      <a:endParaRPr lang="cs-CZ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  <a:ea typeface="Verdana"/>
                        </a:rPr>
                        <a:t>2 975 894</a:t>
                      </a: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,- Kč</a:t>
                      </a:r>
                      <a:endParaRPr lang="cs-CZ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F6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Corbel"/>
                        <a:ea typeface="Microsoft YaHe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1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Předávání znalostí a informační akce</a:t>
                      </a:r>
                      <a:endParaRPr lang="cs-CZ" sz="1100" b="1" strike="noStrike" spc="-1">
                        <a:solidFill>
                          <a:srgbClr val="000000"/>
                        </a:solidFill>
                        <a:latin typeface="Corbel"/>
                        <a:ea typeface="Microsoft YaHe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1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Článek 14</a:t>
                      </a:r>
                      <a:endParaRPr lang="cs-CZ" sz="1100" b="0" strike="noStrike" spc="-1">
                        <a:solidFill>
                          <a:srgbClr val="000000"/>
                        </a:solidFill>
                        <a:latin typeface="Corbel"/>
                        <a:ea typeface="Microsoft YaHe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Corbel"/>
                        </a:rPr>
                        <a:t>100 000,- Kč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latin typeface="Corbel"/>
                        <a:ea typeface="Verdan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9" name="Obrázek 8"/>
          <p:cNvPicPr/>
          <p:nvPr/>
        </p:nvPicPr>
        <p:blipFill>
          <a:blip r:embed="rId2" cstate="print"/>
          <a:stretch/>
        </p:blipFill>
        <p:spPr>
          <a:xfrm>
            <a:off x="7884360" y="18864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CCAF0A"/>
                </a:solidFill>
                <a:latin typeface="Calibri"/>
              </a:rPr>
              <a:t>Podání Žádosti o dotaci</a:t>
            </a: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62000"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 Vlastní přístup na Portál Farmáře (PF)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 Vyplněná Žádost o dotaci je společně s přílohami předávána na MAS přes PF v elektronické podobě, v termínu stanoveném ve Výzvě MAS</a:t>
            </a:r>
          </a:p>
          <a:p>
            <a:pPr>
              <a:lnSpc>
                <a:spcPct val="100000"/>
              </a:lnSpc>
            </a:pPr>
            <a:endParaRPr lang="cs-CZ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 O podání Žádosti o dotaci včetně příloh na MAS obdrží žadatel písemné potvrzení od MAS</a:t>
            </a:r>
          </a:p>
          <a:p>
            <a:pPr>
              <a:lnSpc>
                <a:spcPct val="100000"/>
              </a:lnSpc>
            </a:pPr>
            <a:endParaRPr lang="cs-CZ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 MAS zveřejní Seznam přijatých Žádostí o dotaci na internetových stránkách do 5 pracovních dní od ukončení příjmu </a:t>
            </a:r>
          </a:p>
          <a:p>
            <a:pPr marL="438840" indent="-319680">
              <a:lnSpc>
                <a:spcPct val="100000"/>
              </a:lnSpc>
            </a:pPr>
            <a:endParaRPr lang="cs-CZ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Žádost o dotaci se registruje samostatně za každou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orbel"/>
              </a:rPr>
              <a:t>Fichi</a:t>
            </a: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 </a:t>
            </a:r>
          </a:p>
          <a:p>
            <a:pPr marL="438840" indent="-319680">
              <a:lnSpc>
                <a:spcPct val="100000"/>
              </a:lnSpc>
            </a:pPr>
            <a:endParaRPr lang="cs-CZ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Na jednu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orbel"/>
              </a:rPr>
              <a:t>Fichi</a:t>
            </a:r>
            <a:r>
              <a:rPr lang="cs-CZ" sz="3200" b="0" strike="noStrike" spc="-1" dirty="0">
                <a:solidFill>
                  <a:srgbClr val="000000"/>
                </a:solidFill>
                <a:latin typeface="Corbel"/>
              </a:rPr>
              <a:t> je v dané výzvě příjmu žádostí možné odevzdat pouze jednu Žádost o dotaci konkrétního žadatele</a:t>
            </a:r>
          </a:p>
          <a:p>
            <a:pPr>
              <a:lnSpc>
                <a:spcPct val="100000"/>
              </a:lnSpc>
            </a:pPr>
            <a:endParaRPr lang="cs-CZ" sz="3200" b="0" strike="noStrike" spc="-1" dirty="0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192" name="Obrázek 8"/>
          <p:cNvPicPr/>
          <p:nvPr/>
        </p:nvPicPr>
        <p:blipFill>
          <a:blip r:embed="rId2" cstate="print"/>
          <a:stretch/>
        </p:blipFill>
        <p:spPr>
          <a:xfrm>
            <a:off x="7884360" y="18864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152280"/>
            <a:ext cx="8229240" cy="1250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5DA8C0"/>
                </a:solidFill>
                <a:latin typeface="Corbel"/>
              </a:rPr>
              <a:t>Přílohy žádosti o dotaci</a:t>
            </a:r>
            <a:endParaRPr lang="cs-CZ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457200" y="1774080"/>
            <a:ext cx="4038120" cy="4623480"/>
          </a:xfrm>
          <a:prstGeom prst="rect">
            <a:avLst/>
          </a:prstGeom>
          <a:noFill/>
          <a:ln>
            <a:noFill/>
          </a:ln>
        </p:spPr>
        <p:txBody>
          <a:bodyPr tIns="91440" rIns="90000" bIns="45000">
            <a:normAutofit fontScale="40000"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V případě, že projekt/část projektu podléhá řízení stavebního úřadu, pak ke dni podání Žádosti o dotaci na MAS platný a ke dni předložení přílohy na MAS pravomocný (v případě veřejnoprávní smlouvy účinný) odpovídající </a:t>
            </a: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správní akt stavebního úřadu 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(dle obecných podmínek Pravidel, kapitola 1. „Řízení stavebního úřadu“), na jehož základě lze projekt/část projektu realizovat – prostá kopie. 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V případě, že projekt/část projektu podléhá řízení stavebního úřadu, pak stavebním úřadem ověřená </a:t>
            </a: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projektová dokumentace 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předkládaná k řízení stavebního úřadu v souladu se zákonem č. 183/2006 Sb., o územním plánování a stavebním řádu (stavební zákon), ve znění pozdějších předpisů, a příslušnými prováděcími předpisy – prostá kopie (lze předložit v listinné podobě).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Pokud žadatel uplatňuje nárok na vyšší míru dotace (kromě oblastí LFA) nebo se jedná o žadatele, který musí pro splnění definice spadat do určité kategorie podniku podle velikosti nebo žádá v režimu de minimis </a:t>
            </a: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– Prohlášení o zařazení podniku do kategorie mikropodniků, malých a středních podniků podle velikosti</a:t>
            </a:r>
            <a:r>
              <a:rPr lang="cs-CZ" sz="3000" b="0" strike="noStrike" spc="-1">
                <a:solidFill>
                  <a:srgbClr val="3B7C30"/>
                </a:solidFill>
                <a:latin typeface="Corbel"/>
              </a:rPr>
              <a:t> 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dle Přílohy 5 Pravidel (elektronický formulář ke stažení na www.eagri.cz/prv a </a:t>
            </a:r>
            <a:r>
              <a:rPr lang="cs-CZ" sz="3000" b="0" u="sng" strike="noStrike" spc="-1">
                <a:solidFill>
                  <a:srgbClr val="00C8C3"/>
                </a:solidFill>
                <a:uFillTx/>
                <a:latin typeface="Corbel"/>
                <a:hlinkClick r:id="rId2"/>
              </a:rPr>
              <a:t>www.szif.cz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).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4648320" y="1774080"/>
            <a:ext cx="4038120" cy="46234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40000" lnSpcReduction="10000"/>
          </a:bodyPr>
          <a:lstStyle/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Půdorys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 stavby/půdorys dispozice technologie v odpovídajícím měřítku s vyznačením rozměrů stavby/technologie k projektu/části projektu, pokud není přílohou projektová dokumentace předkládána k řízení stavebního úřadu v souladu se zákonem č. 183/2006 Sb. o územním plánování a stavebním řádu (stavební zákon), ve znění pozdějších předpisů, a příslušnými prováděcími předpisy – prostá kopie.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Katastrální mapa 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s vyznačením lokalizace předmětu projektu (netýká se mobilních strojů) v odpovídajícím měřítku, ze které budou patrná čísla pozemků, hranice pozemků, název katastrálního území a měřítko mapy (není-li součástí projektové dokumentace) – prostá kopie. 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Formuláře pro posouzení </a:t>
            </a: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finančního zdraví 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žadatele, u něhož je prokázání vyžadováno (forma pdf, lze jej vygenerovat na Portálu farmáře; způsobilé výdaje, ze kterých je stanovena dotace, nad 1 mil. Kč). </a:t>
            </a: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V případě nákupu nemovitosti jako výdaje, ze kterého je stanovena dotace, </a:t>
            </a: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znalecký posudek, 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ne starší než 6 měsíců před podáním Žádosti o dotaci na MAS - prostá kopie.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1" strike="noStrike" spc="-1">
                <a:solidFill>
                  <a:srgbClr val="6EA0B0"/>
                </a:solidFill>
                <a:latin typeface="Corbel"/>
              </a:rPr>
              <a:t>Fotodokumentace</a:t>
            </a:r>
            <a:r>
              <a:rPr lang="cs-CZ" sz="3000" b="0" strike="noStrike" spc="-1">
                <a:solidFill>
                  <a:srgbClr val="6EA0B0"/>
                </a:solidFill>
                <a:latin typeface="Corbel"/>
              </a:rPr>
              <a:t> </a:t>
            </a: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aktuálního místa realizace projektu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>
                <a:solidFill>
                  <a:srgbClr val="000000"/>
                </a:solidFill>
                <a:latin typeface="Corbel"/>
              </a:rPr>
              <a:t>Přílohy stanovené MAS (Naše MAS má stanovenou přílohu pouze pokud žadatel uplatňuje v projektu inovaci).</a:t>
            </a:r>
          </a:p>
          <a:p>
            <a:pPr>
              <a:lnSpc>
                <a:spcPct val="100000"/>
              </a:lnSpc>
            </a:pPr>
            <a:endParaRPr lang="cs-CZ" sz="3000" b="0" strike="noStrike" spc="-1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196" name="Obrázek 8"/>
          <p:cNvPicPr/>
          <p:nvPr/>
        </p:nvPicPr>
        <p:blipFill>
          <a:blip r:embed="rId3" cstate="print"/>
          <a:stretch/>
        </p:blipFill>
        <p:spPr>
          <a:xfrm>
            <a:off x="7884360" y="11664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457200" y="152280"/>
            <a:ext cx="8229240" cy="1250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5DA8C0"/>
                </a:solidFill>
                <a:latin typeface="Corbel"/>
              </a:rPr>
              <a:t>Postup administrace žádosti o dotaci a předání žádosti na RO SZIF</a:t>
            </a:r>
            <a:endParaRPr lang="cs-CZ" sz="45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457200" y="1774080"/>
            <a:ext cx="4038120" cy="4623480"/>
          </a:xfrm>
          <a:prstGeom prst="rect">
            <a:avLst/>
          </a:prstGeom>
          <a:noFill/>
          <a:ln>
            <a:noFill/>
          </a:ln>
        </p:spPr>
        <p:txBody>
          <a:bodyPr tIns="91440" rIns="90000" bIns="45000">
            <a:normAutofit fontScale="47500" lnSpcReduction="10000"/>
          </a:bodyPr>
          <a:lstStyle/>
          <a:p>
            <a:pPr marL="452520" indent="-342720">
              <a:lnSpc>
                <a:spcPct val="100000"/>
              </a:lnSpc>
              <a:buClr>
                <a:srgbClr val="6EA0B0"/>
              </a:buClr>
              <a:buSzPct val="80000"/>
              <a:buFont typeface="Corbel"/>
              <a:buAutoNum type="arabicPeriod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Administrativní kontrola MAS, tj. kontrola obsahové správnosti, kontrola přijatelnosti a dalších podmínek</a:t>
            </a:r>
          </a:p>
          <a:p>
            <a:pPr marL="621720" lvl="1" indent="-273960">
              <a:lnSpc>
                <a:spcPct val="100000"/>
              </a:lnSpc>
              <a:spcBef>
                <a:spcPts val="323"/>
              </a:spcBef>
              <a:buClr>
                <a:srgbClr val="CCAF0A"/>
              </a:buClr>
              <a:buSzPct val="9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V případě zjištění nedostatků při administrativní kontrole MAS, může být žadatel max. 2x vyzván k opravě s pevně daným termínem</a:t>
            </a:r>
          </a:p>
          <a:p>
            <a:pPr marL="621720" indent="-273960">
              <a:lnSpc>
                <a:spcPct val="100000"/>
              </a:lnSpc>
              <a:spcBef>
                <a:spcPts val="323"/>
              </a:spcBef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52520" indent="-342720">
              <a:lnSpc>
                <a:spcPct val="100000"/>
              </a:lnSpc>
              <a:buClr>
                <a:srgbClr val="6EA0B0"/>
              </a:buClr>
              <a:buSzPct val="80000"/>
              <a:buFont typeface="Corbel"/>
              <a:buAutoNum type="arabicPeriod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Věcné hodnocení, které provádí Výběrová komise MAS</a:t>
            </a:r>
          </a:p>
          <a:p>
            <a:pPr marL="621720" lvl="1" indent="-273960">
              <a:lnSpc>
                <a:spcPct val="100000"/>
              </a:lnSpc>
              <a:spcBef>
                <a:spcPts val="323"/>
              </a:spcBef>
              <a:buClr>
                <a:srgbClr val="CCAF0A"/>
              </a:buClr>
              <a:buSzPct val="9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Výběrová komise MAS přiděluje body v rámci jednotlivých preferenčních kritérií a na základě bodového hodnocení stanoví MAS pořadí projektů za každou Fichi zvlášť</a:t>
            </a:r>
          </a:p>
          <a:p>
            <a:pPr marL="621720" indent="-273960">
              <a:lnSpc>
                <a:spcPct val="100000"/>
              </a:lnSpc>
              <a:spcBef>
                <a:spcPts val="323"/>
              </a:spcBef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52520" indent="-342720">
              <a:lnSpc>
                <a:spcPct val="100000"/>
              </a:lnSpc>
              <a:buClr>
                <a:srgbClr val="6EA0B0"/>
              </a:buClr>
              <a:buSzPct val="80000"/>
              <a:buFont typeface="Corbel"/>
              <a:buAutoNum type="arabicPeriod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Schválení výběru projektů Radou spolku</a:t>
            </a:r>
          </a:p>
          <a:p>
            <a:pPr marL="621720" lvl="1" indent="-273960">
              <a:lnSpc>
                <a:spcPct val="100000"/>
              </a:lnSpc>
              <a:spcBef>
                <a:spcPts val="323"/>
              </a:spcBef>
              <a:buClr>
                <a:srgbClr val="CCAF0A"/>
              </a:buClr>
              <a:buSzPct val="9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MAS informuje žadatele o výši přidělených bodů společně se sdělením, zda je jeho Žádost o dotaci vybrána či nevybrána do 5-ti PD</a:t>
            </a:r>
          </a:p>
          <a:p>
            <a:pPr marL="621720" indent="-273960">
              <a:lnSpc>
                <a:spcPct val="100000"/>
              </a:lnSpc>
              <a:spcBef>
                <a:spcPts val="323"/>
              </a:spcBef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365760" indent="-25560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Poté MAS vyhotoví seznam vybraných/nevybraných Žádostí o dotaci</a:t>
            </a: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99" name="TextShape 3"/>
          <p:cNvSpPr txBox="1"/>
          <p:nvPr/>
        </p:nvSpPr>
        <p:spPr>
          <a:xfrm>
            <a:off x="4648320" y="1774080"/>
            <a:ext cx="4038120" cy="46234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55000"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MAS vybrané Žádosti o dotaci elektronicky podepíše, přílohy verifikuje a předá žadateli min. 3 PD před finálním termínem registrace na RO SZIF Brno, který je stanoven ve výzvě MAS</a:t>
            </a: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Žadatel Žádost o dotaci včetně všech příloh pošle přes svůj účet na Portálu farmáře na RO SZIF Brno nejpozději do </a:t>
            </a:r>
            <a:r>
              <a:rPr lang="cs-CZ" sz="2900" b="1" strike="noStrike" spc="-1">
                <a:solidFill>
                  <a:srgbClr val="6EA0B0"/>
                </a:solidFill>
                <a:latin typeface="Corbel"/>
              </a:rPr>
              <a:t>24.5.2021</a:t>
            </a: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O zaregistrování Žádosti o dotaci bude žadatel informován prostřednictvím Portálu farmáře nejpozději do 14 kalendářních dnů od finálního termínu registrace na RO SZIF stanoveného ve výzvě MAS</a:t>
            </a: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900" b="0" strike="noStrike" spc="-1">
                <a:solidFill>
                  <a:srgbClr val="000000"/>
                </a:solidFill>
                <a:latin typeface="Corbel"/>
              </a:rPr>
              <a:t>RO SZIF provádí závěrečné ověření způsobilosti před schválením</a:t>
            </a:r>
          </a:p>
          <a:p>
            <a:pPr>
              <a:lnSpc>
                <a:spcPct val="100000"/>
              </a:lnSpc>
            </a:pPr>
            <a:endParaRPr lang="cs-CZ" sz="2900" b="0" strike="noStrike" spc="-1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200" name="Obrázek 8"/>
          <p:cNvPicPr/>
          <p:nvPr/>
        </p:nvPicPr>
        <p:blipFill>
          <a:blip r:embed="rId2" cstate="print"/>
          <a:stretch/>
        </p:blipFill>
        <p:spPr>
          <a:xfrm>
            <a:off x="8316416" y="6093296"/>
            <a:ext cx="648072" cy="476672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800" b="1" strike="noStrike" spc="-1">
                <a:solidFill>
                  <a:srgbClr val="D4D2D0"/>
                </a:solidFill>
                <a:latin typeface="Corbel"/>
              </a:rPr>
              <a:t>Postupy pro odvolání</a:t>
            </a:r>
            <a:endParaRPr lang="cs-CZ" sz="4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2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92000"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V případě, že žadatel nesouhlasí s postupem administrace na MAS nebo s bodovým hodnocením Žádosti o dotaci, může podat žádost o přezkum</a:t>
            </a:r>
          </a:p>
          <a:p>
            <a:pPr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Žádost o přezkum posoudí Revizní výbor a do 14 kalendářních dnů informuje žadatele o výsledku</a:t>
            </a:r>
          </a:p>
          <a:p>
            <a:pPr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Corbel"/>
              </a:rPr>
              <a:t>V případě, že nedojde ke shodnému závěru MAS a žadatele, může žadatel podat písemnou žádost o přezkum postupu MAS na RO SZIF Brno</a:t>
            </a:r>
          </a:p>
          <a:p>
            <a:pPr>
              <a:lnSpc>
                <a:spcPct val="100000"/>
              </a:lnSpc>
            </a:pP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203" name="Obrázek 8"/>
          <p:cNvPicPr/>
          <p:nvPr/>
        </p:nvPicPr>
        <p:blipFill>
          <a:blip r:embed="rId2" cstate="print"/>
          <a:stretch/>
        </p:blipFill>
        <p:spPr>
          <a:xfrm>
            <a:off x="7884360" y="18864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457200" y="152280"/>
            <a:ext cx="8229240" cy="1250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CCAF0A"/>
                </a:solidFill>
                <a:latin typeface="Corbel"/>
              </a:rPr>
              <a:t>Společné podmínky pro všechny aktivity</a:t>
            </a:r>
            <a:endParaRPr lang="cs-CZ" sz="36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457200" y="1774080"/>
            <a:ext cx="4038120" cy="4623480"/>
          </a:xfrm>
          <a:prstGeom prst="rect">
            <a:avLst/>
          </a:prstGeom>
          <a:noFill/>
          <a:ln>
            <a:noFill/>
          </a:ln>
        </p:spPr>
        <p:txBody>
          <a:bodyPr tIns="91440" rIns="90000" bIns="45000">
            <a:normAutofit fontScale="55000"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Nákup nemovitosti – maximálně 10 % CZV ze kterých je stanovena dotace</a:t>
            </a:r>
          </a:p>
          <a:p>
            <a:pPr marL="438840" indent="-319680"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Výdaje související s marketingem max. 100 000,- Kč</a:t>
            </a:r>
          </a:p>
          <a:p>
            <a:pPr marL="438840" indent="-319680"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1" strike="noStrike" spc="-1">
                <a:solidFill>
                  <a:srgbClr val="6EA0B0"/>
                </a:solidFill>
                <a:latin typeface="Corbel"/>
              </a:rPr>
              <a:t>Vznik výdajů </a:t>
            </a: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(objednávka nebo uzavření smlouvy) nejdříve </a:t>
            </a:r>
            <a:r>
              <a:rPr lang="cs-CZ" sz="2600" b="1" strike="noStrike" spc="-1">
                <a:solidFill>
                  <a:srgbClr val="6EA0B0"/>
                </a:solidFill>
                <a:latin typeface="Corbel"/>
              </a:rPr>
              <a:t>ke dni podání Žádosti o dotaci na MAS</a:t>
            </a: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, uhrazeny musí být nejpozději do data předložení Žádosti o platbu</a:t>
            </a:r>
          </a:p>
          <a:p>
            <a:pPr marL="438840" indent="-319680"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Místem realizace projektu je </a:t>
            </a:r>
            <a:r>
              <a:rPr lang="cs-CZ" sz="2600" b="1" strike="noStrike" spc="-1">
                <a:solidFill>
                  <a:srgbClr val="6EA0B0"/>
                </a:solidFill>
                <a:latin typeface="Corbel"/>
              </a:rPr>
              <a:t>území MAS</a:t>
            </a: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Povinnost zajistit realizaci projektu do 24 měsíců od podpisu Dohody</a:t>
            </a:r>
          </a:p>
          <a:p>
            <a:pPr marL="438840" indent="-319680"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Archivace dokumentů min. 10 let od proplacení dotace</a:t>
            </a:r>
          </a:p>
          <a:p>
            <a:pPr marL="438840" indent="-319680"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Povinná publicita projektu</a:t>
            </a:r>
          </a:p>
          <a:p>
            <a:pPr marL="438840" indent="-319680"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600" b="0" strike="noStrike" spc="-1">
                <a:solidFill>
                  <a:srgbClr val="000000"/>
                </a:solidFill>
                <a:latin typeface="Corbel"/>
              </a:rPr>
              <a:t>Žadatel musí získat minimální počet bodů stanovený MAS v rámci preferenčních kritérií (40 bodů)</a:t>
            </a:r>
          </a:p>
          <a:p>
            <a:pPr>
              <a:lnSpc>
                <a:spcPct val="100000"/>
              </a:lnSpc>
            </a:pPr>
            <a:endParaRPr lang="cs-CZ" sz="26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6" name="TextShape 3"/>
          <p:cNvSpPr txBox="1"/>
          <p:nvPr/>
        </p:nvSpPr>
        <p:spPr>
          <a:xfrm>
            <a:off x="4648320" y="1774080"/>
            <a:ext cx="4038120" cy="46234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>
            <a:normAutofit fontScale="55000" lnSpcReduction="10000"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500" b="0" strike="noStrike" spc="-1">
                <a:solidFill>
                  <a:srgbClr val="000000"/>
                </a:solidFill>
                <a:latin typeface="Corbel"/>
              </a:rPr>
              <a:t>Vytvoření nových pracovních míst – dle Metodiky tvorby pracovních míst (Příloha 14, Pravidel 19.2.1). </a:t>
            </a:r>
          </a:p>
          <a:p>
            <a:pPr marL="731520" lvl="1" indent="-273960">
              <a:lnSpc>
                <a:spcPct val="100000"/>
              </a:lnSpc>
              <a:spcBef>
                <a:spcPts val="499"/>
              </a:spcBef>
              <a:buClr>
                <a:srgbClr val="CCAF0A"/>
              </a:buClr>
              <a:buSzPct val="90000"/>
              <a:buFont typeface="Wingdings" charset="2"/>
              <a:buChar char=""/>
            </a:pPr>
            <a:r>
              <a:rPr lang="cs-CZ" sz="2500" b="0" strike="noStrike" spc="-1">
                <a:solidFill>
                  <a:srgbClr val="000000"/>
                </a:solidFill>
                <a:latin typeface="Corbel"/>
              </a:rPr>
              <a:t>Nově vytvořené pracovní místo musí být vytvořeno nejpozději do 6 měsíců od data převedení dotace na účet příjemce; udržitelnost 3 roky (malý nebo střední podnik) / 5 let (velký podnik)</a:t>
            </a:r>
          </a:p>
          <a:p>
            <a:pPr marL="438840" indent="-319680">
              <a:lnSpc>
                <a:spcPct val="100000"/>
              </a:lnSpc>
            </a:pPr>
            <a:endParaRPr lang="cs-CZ" sz="25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500" b="0" strike="noStrike" spc="-1">
                <a:solidFill>
                  <a:srgbClr val="000000"/>
                </a:solidFill>
                <a:latin typeface="Corbel"/>
              </a:rPr>
              <a:t>Přípustné způsoby uspořádání právních vztahů k nemovitostem</a:t>
            </a:r>
          </a:p>
          <a:p>
            <a:pPr marL="731520" lvl="1" indent="-273960">
              <a:lnSpc>
                <a:spcPct val="100000"/>
              </a:lnSpc>
              <a:spcBef>
                <a:spcPts val="499"/>
              </a:spcBef>
              <a:buClr>
                <a:srgbClr val="CCAF0A"/>
              </a:buClr>
              <a:buSzPct val="90000"/>
              <a:buFont typeface="Wingdings" charset="2"/>
              <a:buChar char=""/>
            </a:pPr>
            <a:r>
              <a:rPr lang="cs-CZ" sz="2500" b="0" strike="noStrike" spc="-1">
                <a:solidFill>
                  <a:srgbClr val="000000"/>
                </a:solidFill>
                <a:latin typeface="Corbel"/>
              </a:rPr>
              <a:t>v případě stavebních výdajů, umístění podpořených strojů, technologií a vybavení: vlastnictví, spoluvlastnictví s min. 50% spoluvlastnickým podílem, nájem, pacht, věcné břemeno, výpůjčka</a:t>
            </a:r>
          </a:p>
          <a:p>
            <a:pPr marL="438840" indent="-319680">
              <a:lnSpc>
                <a:spcPct val="100000"/>
              </a:lnSpc>
            </a:pPr>
            <a:endParaRPr lang="cs-CZ" sz="2500" b="0" strike="noStrike" spc="-1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2500" b="0" strike="noStrike" spc="-1">
                <a:solidFill>
                  <a:srgbClr val="000000"/>
                </a:solidFill>
                <a:latin typeface="Corbel"/>
              </a:rPr>
              <a:t>Finanční zdraví</a:t>
            </a:r>
          </a:p>
          <a:p>
            <a:pPr marL="731520" lvl="1" indent="-273960">
              <a:lnSpc>
                <a:spcPct val="100000"/>
              </a:lnSpc>
              <a:spcBef>
                <a:spcPts val="499"/>
              </a:spcBef>
              <a:buClr>
                <a:srgbClr val="CCAF0A"/>
              </a:buClr>
              <a:buSzPct val="90000"/>
              <a:buFont typeface="Wingdings" charset="2"/>
              <a:buChar char=""/>
            </a:pPr>
            <a:r>
              <a:rPr lang="cs-CZ" sz="2500" b="0" strike="noStrike" spc="-1">
                <a:solidFill>
                  <a:srgbClr val="000000"/>
                </a:solidFill>
                <a:latin typeface="Corbel"/>
              </a:rPr>
              <a:t> u projektů, jejichž způsobilé výdaje, ze kterých je stanovena dotace, přesahují 1 000 000,- Kč (postupuje se dle Metodiky výpočtu finančního zdraví)</a:t>
            </a:r>
          </a:p>
          <a:p>
            <a:pPr>
              <a:lnSpc>
                <a:spcPct val="100000"/>
              </a:lnSpc>
            </a:pPr>
            <a:endParaRPr lang="cs-CZ" sz="2500" b="0" strike="noStrike" spc="-1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207" name="Obrázek 8"/>
          <p:cNvPicPr/>
          <p:nvPr/>
        </p:nvPicPr>
        <p:blipFill>
          <a:blip r:embed="rId2" cstate="print"/>
          <a:stretch/>
        </p:blipFill>
        <p:spPr>
          <a:xfrm>
            <a:off x="7668360" y="5661360"/>
            <a:ext cx="1007640" cy="10094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457200" y="152280"/>
            <a:ext cx="8229240" cy="12506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8D89A4"/>
                </a:solidFill>
                <a:latin typeface="Corbel"/>
              </a:rPr>
              <a:t>Financování projektu   </a:t>
            </a:r>
            <a:r>
              <a:rPr lang="cs-CZ" sz="3200" b="1" strike="noStrike" spc="-1">
                <a:solidFill>
                  <a:srgbClr val="6EA0B0"/>
                </a:solidFill>
                <a:latin typeface="Corbel"/>
              </a:rPr>
              <a:t>I</a:t>
            </a:r>
            <a:r>
              <a:rPr lang="cs-CZ" sz="3200" b="1" strike="noStrike" spc="-1">
                <a:solidFill>
                  <a:srgbClr val="8D89A4"/>
                </a:solidFill>
                <a:latin typeface="Corbel"/>
              </a:rPr>
              <a:t>   </a:t>
            </a:r>
            <a:r>
              <a:rPr lang="cs-CZ" sz="3200" b="1" strike="noStrike" spc="-1">
                <a:solidFill>
                  <a:srgbClr val="CCAF0A"/>
                </a:solidFill>
                <a:latin typeface="Corbel"/>
              </a:rPr>
              <a:t>Nezpůsobilé výdaje</a:t>
            </a:r>
            <a:endParaRPr lang="cs-CZ" sz="32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457200" y="1774080"/>
            <a:ext cx="4038120" cy="4623480"/>
          </a:xfrm>
          <a:prstGeom prst="rect">
            <a:avLst/>
          </a:prstGeom>
          <a:noFill/>
          <a:ln w="28440">
            <a:solidFill>
              <a:srgbClr val="8D89A4"/>
            </a:solidFill>
            <a:round/>
          </a:ln>
        </p:spPr>
        <p:txBody>
          <a:bodyPr tIns="91440" rIns="90000" bIns="45000">
            <a:normAutofit fontScale="25000" lnSpcReduction="20000"/>
          </a:bodyPr>
          <a:lstStyle/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Financování realizace projektu nejprve z vlastních zdrojů</a:t>
            </a:r>
          </a:p>
          <a:p>
            <a:pPr marL="438840" indent="-319680">
              <a:lnSpc>
                <a:spcPct val="100000"/>
              </a:lnSpc>
            </a:pPr>
            <a:endParaRPr lang="cs-CZ" sz="56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Hotovostní platba do výše max. 100 000,- Kč </a:t>
            </a:r>
          </a:p>
          <a:p>
            <a:pPr marL="438840" indent="-319680">
              <a:lnSpc>
                <a:spcPct val="100000"/>
              </a:lnSpc>
            </a:pPr>
            <a:endParaRPr lang="cs-CZ" sz="56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Bezhotovostní platba pouze prostřednictvím vlastního bankovního účtu</a:t>
            </a: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Katalog stavebních prací a materiálu ÚRS</a:t>
            </a:r>
          </a:p>
          <a:p>
            <a:pPr marL="438840" indent="-319680">
              <a:lnSpc>
                <a:spcPct val="100000"/>
              </a:lnSpc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 	PRAHA a.s., RTS, a.s. nebo </a:t>
            </a:r>
            <a:r>
              <a:rPr lang="cs-CZ" sz="5600" b="0" strike="noStrike" spc="-1" dirty="0" err="1">
                <a:solidFill>
                  <a:srgbClr val="000000"/>
                </a:solidFill>
                <a:latin typeface="Corbel"/>
              </a:rPr>
              <a:t>Callida</a:t>
            </a: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, s.r.o.</a:t>
            </a:r>
          </a:p>
          <a:p>
            <a:pPr marL="438840" indent="-319680">
              <a:lnSpc>
                <a:spcPct val="100000"/>
              </a:lnSpc>
            </a:pPr>
            <a:endParaRPr lang="cs-CZ" sz="56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Zakázka do 20 000,- Kč bez DPH: </a:t>
            </a:r>
            <a:r>
              <a:rPr lang="cs-CZ" sz="5600" b="0" strike="noStrike" spc="-1" dirty="0">
                <a:solidFill>
                  <a:srgbClr val="6EA0B0"/>
                </a:solidFill>
                <a:latin typeface="Corbel"/>
              </a:rPr>
              <a:t>nákup přímo </a:t>
            </a: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(max. do výše 100 000,- Kč bez DPH součtu těchto samostatných zakázek na projekt)</a:t>
            </a:r>
          </a:p>
          <a:p>
            <a:pPr marL="438840" indent="-319680">
              <a:lnSpc>
                <a:spcPct val="100000"/>
              </a:lnSpc>
            </a:pPr>
            <a:endParaRPr lang="cs-CZ" sz="56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Zakázka do 500 000,- Kč bez DPH – </a:t>
            </a:r>
            <a:r>
              <a:rPr lang="cs-CZ" sz="5600" b="0" strike="noStrike" spc="-1" dirty="0">
                <a:solidFill>
                  <a:srgbClr val="6EA0B0"/>
                </a:solidFill>
                <a:latin typeface="Corbel"/>
              </a:rPr>
              <a:t>cenový marketing </a:t>
            </a: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(tabulka s uvedením alespoň 3 dodavatelů)</a:t>
            </a:r>
          </a:p>
          <a:p>
            <a:pPr marL="438840" indent="-319680">
              <a:lnSpc>
                <a:spcPct val="100000"/>
              </a:lnSpc>
            </a:pPr>
            <a:endParaRPr lang="cs-CZ" sz="56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Zakázka rovna nebo vyšší  500 000,- Kč bez DPH: </a:t>
            </a:r>
            <a:r>
              <a:rPr lang="cs-CZ" sz="5600" b="0" strike="noStrike" spc="-1" dirty="0">
                <a:solidFill>
                  <a:srgbClr val="6EA0B0"/>
                </a:solidFill>
                <a:latin typeface="Corbel"/>
              </a:rPr>
              <a:t>výběrové řízení </a:t>
            </a:r>
            <a:r>
              <a:rPr lang="cs-CZ" sz="5600" b="0" strike="noStrike" spc="-1" dirty="0">
                <a:solidFill>
                  <a:srgbClr val="000000"/>
                </a:solidFill>
                <a:latin typeface="Corbel"/>
              </a:rPr>
              <a:t>(žadatel postupuje dle Příručky pro zadávání veřejných zakázek)</a:t>
            </a:r>
          </a:p>
          <a:p>
            <a:pPr>
              <a:lnSpc>
                <a:spcPct val="100000"/>
              </a:lnSpc>
            </a:pPr>
            <a:endParaRPr lang="cs-CZ" sz="5600" b="0" strike="noStrike" spc="-1" dirty="0">
              <a:solidFill>
                <a:srgbClr val="000000"/>
              </a:solidFill>
              <a:latin typeface="Corbel"/>
            </a:endParaRPr>
          </a:p>
        </p:txBody>
      </p:sp>
      <p:sp>
        <p:nvSpPr>
          <p:cNvPr id="210" name="TextShape 3"/>
          <p:cNvSpPr txBox="1"/>
          <p:nvPr/>
        </p:nvSpPr>
        <p:spPr>
          <a:xfrm>
            <a:off x="4648320" y="1774080"/>
            <a:ext cx="4038120" cy="4623480"/>
          </a:xfrm>
          <a:prstGeom prst="rect">
            <a:avLst/>
          </a:prstGeom>
          <a:noFill/>
          <a:ln w="28440">
            <a:solidFill>
              <a:srgbClr val="CCAF0A"/>
            </a:solidFill>
            <a:round/>
          </a:ln>
        </p:spPr>
        <p:txBody>
          <a:bodyPr lIns="54720" tIns="91440" rIns="90000" bIns="45000">
            <a:normAutofit fontScale="40000" lnSpcReduction="20000"/>
          </a:bodyPr>
          <a:lstStyle/>
          <a:p>
            <a:pPr marL="438840" indent="-319680">
              <a:lnSpc>
                <a:spcPct val="100000"/>
              </a:lnSpc>
            </a:pPr>
            <a:endParaRPr lang="cs-CZ" sz="32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Pořízení použitého movitého majetku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Nákup zvířat, jednoletých rostlin a jejich vysazování, osiv, hnojiv …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Daň z přidané hodnoty u plátce DPH za předpokladu, že si mohou DPH nárokovat u finančního úřadu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Prosté nahrazení investice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Kotle na biomasu a bioplynové stanice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Závlahové systémy a studny včetně průzkumných vrtů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Výdaje a zpracování produktů do včelařství, rybolovu. Akvakultury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Obnovu a oplocení vinic a sadů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Některé technologie pro zpracování vinných hroznů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Nákup vozidel kategorie L a M a N </a:t>
            </a:r>
          </a:p>
          <a:p>
            <a:pPr marL="438840" indent="-319680"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  <a:p>
            <a:pPr marL="438840" indent="-319680">
              <a:lnSpc>
                <a:spcPct val="100000"/>
              </a:lnSpc>
              <a:buClr>
                <a:srgbClr val="6EA0B0"/>
              </a:buClr>
              <a:buSzPct val="80000"/>
              <a:buFont typeface="Wingdings" charset="2"/>
              <a:buChar char=""/>
            </a:pPr>
            <a:r>
              <a:rPr lang="cs-CZ" sz="3000" b="0" strike="noStrike" spc="-1" dirty="0">
                <a:solidFill>
                  <a:srgbClr val="000000"/>
                </a:solidFill>
                <a:latin typeface="Corbel"/>
              </a:rPr>
              <a:t>Pořízení technologií, které slouží k výrobě elektrické energie</a:t>
            </a:r>
          </a:p>
          <a:p>
            <a:pPr>
              <a:lnSpc>
                <a:spcPct val="100000"/>
              </a:lnSpc>
            </a:pPr>
            <a:endParaRPr lang="cs-CZ" sz="3000" b="0" strike="noStrike" spc="-1" dirty="0">
              <a:solidFill>
                <a:srgbClr val="000000"/>
              </a:solidFill>
              <a:latin typeface="Corbel"/>
            </a:endParaRPr>
          </a:p>
        </p:txBody>
      </p:sp>
      <p:pic>
        <p:nvPicPr>
          <p:cNvPr id="211" name="Obrázek 8"/>
          <p:cNvPicPr/>
          <p:nvPr/>
        </p:nvPicPr>
        <p:blipFill>
          <a:blip r:embed="rId2" cstate="print"/>
          <a:stretch/>
        </p:blipFill>
        <p:spPr>
          <a:xfrm>
            <a:off x="8100360" y="5400000"/>
            <a:ext cx="539640" cy="54072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147</TotalTime>
  <Words>2211</Words>
  <Application>Microsoft Office PowerPoint</Application>
  <PresentationFormat>Předvádění na obrazovce (4:3)</PresentationFormat>
  <Paragraphs>216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13</vt:i4>
      </vt:variant>
    </vt:vector>
  </HeadingPairs>
  <TitlesOfParts>
    <vt:vector size="25" baseType="lpstr">
      <vt:lpstr>Arial</vt:lpstr>
      <vt:lpstr>Calibri</vt:lpstr>
      <vt:lpstr>Corbel</vt:lpstr>
      <vt:lpstr>Symbol</vt:lpstr>
      <vt:lpstr>Times New Roman</vt:lpstr>
      <vt:lpstr>Wingdings</vt:lpstr>
      <vt:lpstr>Wingdings 2</vt:lpstr>
      <vt:lpstr>Wingdings 3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výzva MAS Znojemské vinařství, z.s. k předkládání Žádostí o dotaci v rámci operace 19.2.1 Programu rozvoje venkova  na období 2014-2020</dc:title>
  <dc:subject/>
  <dc:creator>Kancelar4</dc:creator>
  <dc:description/>
  <cp:lastModifiedBy>Misa</cp:lastModifiedBy>
  <cp:revision>17</cp:revision>
  <dcterms:created xsi:type="dcterms:W3CDTF">2020-04-01T09:00:16Z</dcterms:created>
  <dcterms:modified xsi:type="dcterms:W3CDTF">2021-05-12T17:54:49Z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 Company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13</vt:i4>
  </property>
</Properties>
</file>