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2" r:id="rId6"/>
    <p:sldId id="282" r:id="rId7"/>
    <p:sldId id="263" r:id="rId8"/>
    <p:sldId id="290" r:id="rId9"/>
    <p:sldId id="310" r:id="rId10"/>
    <p:sldId id="311" r:id="rId11"/>
    <p:sldId id="312" r:id="rId12"/>
    <p:sldId id="267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590" autoAdjust="0"/>
  </p:normalViewPr>
  <p:slideViewPr>
    <p:cSldViewPr>
      <p:cViewPr>
        <p:scale>
          <a:sx n="75" d="100"/>
          <a:sy n="75" d="100"/>
        </p:scale>
        <p:origin x="-123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E61448-3F7C-4808-A236-9B60A258125D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4CA16A-B066-4908-8548-EECA1BB2F5D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42424" y="3501008"/>
            <a:ext cx="9167696" cy="11997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38100">
                  <a:solidFill>
                    <a:srgbClr val="00B050"/>
                  </a:solidFill>
                </a:ln>
                <a:solidFill>
                  <a:srgbClr val="0099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5400" b="1" spc="50" dirty="0" smtClean="0">
                <a:ln w="38100">
                  <a:solidFill>
                    <a:srgbClr val="00B050"/>
                  </a:solidFill>
                </a:ln>
                <a:solidFill>
                  <a:srgbClr val="0099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Rozvíjet vzdělávání</a:t>
            </a:r>
          </a:p>
          <a:p>
            <a:pPr algn="ctr"/>
            <a:endParaRPr lang="cs-CZ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4968" y="188640"/>
            <a:ext cx="9148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Výzva č. 2</a:t>
            </a:r>
            <a:br>
              <a:rPr lang="cs-CZ" sz="5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5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 Znojemské vinařství, z.s.</a:t>
            </a:r>
            <a:endParaRPr lang="cs-CZ" sz="5400" b="1" spc="5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845296" y="484152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Bc. Hana </a:t>
            </a:r>
            <a:r>
              <a:rPr lang="cs-CZ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Polehňová</a:t>
            </a:r>
            <a:endParaRPr lang="cs-CZ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/>
          <a:lstStyle/>
          <a:p>
            <a:pPr algn="ctr"/>
            <a:r>
              <a:rPr lang="cs-CZ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914400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Infrastruktura pro zájmové, neformální a celoživotní vzdělávání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889248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550" dirty="0" smtClean="0">
                <a:latin typeface="Arial Narrow" panose="020B0606020202030204" pitchFamily="34" charset="0"/>
              </a:rPr>
              <a:t>Podpora musí být poskytnuta ve vazbě na zvýšení nedostatečné kapacity v území:</a:t>
            </a:r>
          </a:p>
          <a:p>
            <a:r>
              <a:rPr lang="cs-CZ" sz="1550" dirty="0" smtClean="0">
                <a:latin typeface="Arial Narrow" panose="020B0606020202030204" pitchFamily="34" charset="0"/>
              </a:rPr>
              <a:t>Zvýšení kvality vzdělávání v </a:t>
            </a:r>
            <a:r>
              <a:rPr lang="cs-CZ" sz="1550" b="1" dirty="0" smtClean="0">
                <a:latin typeface="Arial Narrow" panose="020B0606020202030204" pitchFamily="34" charset="0"/>
              </a:rPr>
              <a:t>klíčových</a:t>
            </a:r>
            <a:r>
              <a:rPr lang="cs-CZ" sz="1550" dirty="0" smtClean="0">
                <a:latin typeface="Arial Narrow" panose="020B0606020202030204" pitchFamily="34" charset="0"/>
              </a:rPr>
              <a:t> </a:t>
            </a:r>
            <a:r>
              <a:rPr lang="cs-CZ" sz="1550" b="1" dirty="0" smtClean="0">
                <a:latin typeface="Arial Narrow" panose="020B0606020202030204" pitchFamily="34" charset="0"/>
              </a:rPr>
              <a:t>kompetencích</a:t>
            </a:r>
            <a:r>
              <a:rPr lang="cs-CZ" sz="1550" dirty="0" smtClean="0">
                <a:latin typeface="Arial Narrow" panose="020B0606020202030204" pitchFamily="34" charset="0"/>
              </a:rPr>
              <a:t> ve vazbě na budoucí uplatnění na trhu práce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komunikace v cizích jazycích, 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přírodní vědy, 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technické a řemeslné obory,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práce s digitálními technologiemi</a:t>
            </a:r>
          </a:p>
          <a:p>
            <a:r>
              <a:rPr lang="cs-CZ" sz="1550" dirty="0" smtClean="0">
                <a:latin typeface="Arial Narrow" panose="020B0606020202030204" pitchFamily="34" charset="0"/>
              </a:rPr>
              <a:t>záměry </a:t>
            </a:r>
            <a:r>
              <a:rPr lang="cs-CZ" sz="1550" dirty="0">
                <a:latin typeface="Arial Narrow" panose="020B0606020202030204" pitchFamily="34" charset="0"/>
              </a:rPr>
              <a:t>musí být v souladu s </a:t>
            </a:r>
            <a:r>
              <a:rPr lang="cs-CZ" sz="1550" b="1" dirty="0" smtClean="0">
                <a:latin typeface="Arial Narrow" panose="020B0606020202030204" pitchFamily="34" charset="0"/>
              </a:rPr>
              <a:t>MAP vzdělávání </a:t>
            </a:r>
            <a:r>
              <a:rPr lang="cs-CZ" sz="1550" b="1" dirty="0">
                <a:latin typeface="Arial Narrow" panose="020B0606020202030204" pitchFamily="34" charset="0"/>
              </a:rPr>
              <a:t>nebo s </a:t>
            </a:r>
            <a:r>
              <a:rPr lang="cs-CZ" sz="1550" b="1" dirty="0" smtClean="0">
                <a:latin typeface="Arial Narrow" panose="020B0606020202030204" pitchFamily="34" charset="0"/>
              </a:rPr>
              <a:t>KAP vzdělávání</a:t>
            </a:r>
          </a:p>
          <a:p>
            <a:r>
              <a:rPr lang="cs-CZ" sz="1550" dirty="0" smtClean="0">
                <a:latin typeface="Arial Narrow" panose="020B0606020202030204" pitchFamily="34" charset="0"/>
              </a:rPr>
              <a:t>Klíčové kompetence IROP jsou vázány na RVP ZV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Jazyk a jazyková komunikace (cizí jazyk, další cizí jazyk)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Člověk a jeho svět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Matematika a její aplikace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Člověk a příroda ( FY, CHEM, PŘ, ZEM)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Člověk a svět práce a průřezová témata RVP ZV</a:t>
            </a:r>
          </a:p>
          <a:p>
            <a:pPr lvl="1"/>
            <a:r>
              <a:rPr lang="cs-CZ" sz="1550" dirty="0" smtClean="0">
                <a:latin typeface="Arial Narrow" panose="020B0606020202030204" pitchFamily="34" charset="0"/>
              </a:rPr>
              <a:t>Environmentální výchova</a:t>
            </a:r>
            <a:endParaRPr lang="cs-CZ" sz="1550" b="1" dirty="0" smtClean="0">
              <a:latin typeface="Arial Narrow" panose="020B0606020202030204" pitchFamily="34" charset="0"/>
            </a:endParaRPr>
          </a:p>
          <a:p>
            <a:r>
              <a:rPr lang="cs-CZ" sz="1550" dirty="0" smtClean="0">
                <a:latin typeface="Arial Narrow" panose="020B0606020202030204" pitchFamily="34" charset="0"/>
              </a:rPr>
              <a:t>Vazby popsat ve Studii proveditelnosti - uvede citace vzdělávacího programu zařízení</a:t>
            </a:r>
          </a:p>
          <a:p>
            <a:r>
              <a:rPr lang="cs-CZ" sz="1550" dirty="0" smtClean="0">
                <a:latin typeface="Arial Narrow" panose="020B0606020202030204" pitchFamily="34" charset="0"/>
              </a:rPr>
              <a:t>Klíčové kompetence IROP pro celoživotní vzdělávání jsou vázány na Národní soustavu kvalifikací</a:t>
            </a:r>
          </a:p>
          <a:p>
            <a:pPr lvl="1"/>
            <a:endParaRPr lang="cs-CZ" sz="1550" dirty="0" smtClean="0">
              <a:latin typeface="Arial Narrow" panose="020B0606020202030204" pitchFamily="34" charset="0"/>
            </a:endParaRPr>
          </a:p>
          <a:p>
            <a:pPr lvl="1">
              <a:buNone/>
            </a:pPr>
            <a:endParaRPr lang="cs-CZ" sz="1550" dirty="0" smtClean="0">
              <a:latin typeface="Arial Narrow" panose="020B0606020202030204" pitchFamily="34" charset="0"/>
            </a:endParaRPr>
          </a:p>
          <a:p>
            <a:pPr lvl="1"/>
            <a:endParaRPr lang="cs-CZ" sz="1550" dirty="0" smtClean="0">
              <a:latin typeface="Arial Narrow" panose="020B0606020202030204" pitchFamily="34" charset="0"/>
            </a:endParaRPr>
          </a:p>
          <a:p>
            <a:pPr lvl="1"/>
            <a:endParaRPr lang="cs-CZ" sz="1550" dirty="0" smtClean="0">
              <a:latin typeface="Arial Narrow" panose="020B0606020202030204" pitchFamily="34" charset="0"/>
            </a:endParaRPr>
          </a:p>
          <a:p>
            <a:endParaRPr lang="cs-CZ" sz="1550" b="1" dirty="0">
              <a:latin typeface="Arial Narrow" panose="020B0606020202030204" pitchFamily="34" charset="0"/>
            </a:endParaRPr>
          </a:p>
          <a:p>
            <a:endParaRPr lang="cs-CZ" sz="1550" dirty="0">
              <a:latin typeface="Arial Narrow" panose="020B0606020202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11560" y="5737922"/>
            <a:ext cx="8172908" cy="1260140"/>
            <a:chOff x="683568" y="5517232"/>
            <a:chExt cx="8172908" cy="1260140"/>
          </a:xfrm>
        </p:grpSpPr>
        <p:pic>
          <p:nvPicPr>
            <p:cNvPr id="6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932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67" y="18864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Infrastruktura pro zájmové, neformální a celoživotní vzdělávání</a:t>
            </a:r>
            <a:endParaRPr lang="cs-CZ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35796" y="113326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Způsobilé výdaje</a:t>
            </a:r>
            <a:endParaRPr lang="cs-CZ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50515"/>
              </p:ext>
            </p:extLst>
          </p:nvPr>
        </p:nvGraphicFramePr>
        <p:xfrm>
          <a:off x="0" y="1556792"/>
          <a:ext cx="9144000" cy="45365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0"/>
                <a:gridCol w="4572000"/>
              </a:tblGrid>
              <a:tr h="72584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Hlavní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 aktivity </a:t>
                      </a:r>
                    </a:p>
                    <a:p>
                      <a:pPr algn="ctr"/>
                      <a:r>
                        <a:rPr lang="cs-CZ" b="0" baseline="0" dirty="0" smtClean="0">
                          <a:latin typeface="Arial Narrow" panose="020B0606020202030204" pitchFamily="34" charset="0"/>
                        </a:rPr>
                        <a:t>Min. 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85% </a:t>
                      </a:r>
                      <a:r>
                        <a:rPr lang="cs-CZ" b="0" baseline="0" dirty="0" smtClean="0">
                          <a:latin typeface="Arial Narrow" panose="020B0606020202030204" pitchFamily="34" charset="0"/>
                        </a:rPr>
                        <a:t>celkových způsobilých výdajů</a:t>
                      </a:r>
                      <a:endParaRPr lang="cs-CZ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Vedlejší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 aktivity</a:t>
                      </a:r>
                    </a:p>
                    <a:p>
                      <a:pPr algn="ctr"/>
                      <a:r>
                        <a:rPr lang="cs-CZ" b="0" baseline="0" dirty="0" smtClean="0">
                          <a:latin typeface="Arial Narrow" panose="020B0606020202030204" pitchFamily="34" charset="0"/>
                        </a:rPr>
                        <a:t>Max. 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15% </a:t>
                      </a:r>
                      <a:r>
                        <a:rPr lang="cs-CZ" b="0" baseline="0" dirty="0" smtClean="0">
                          <a:latin typeface="Arial Narrow" panose="020B0606020202030204" pitchFamily="34" charset="0"/>
                        </a:rPr>
                        <a:t>celkových způsobilých výdajů</a:t>
                      </a:r>
                      <a:endParaRPr lang="cs-CZ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81066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1800" b="1" dirty="0" smtClean="0">
                          <a:latin typeface="Arial Narrow" panose="020B0606020202030204" pitchFamily="34" charset="0"/>
                        </a:rPr>
                        <a:t>Stavby</a:t>
                      </a:r>
                      <a:br>
                        <a:rPr lang="cs-CZ" sz="1800" b="1" dirty="0" smtClean="0">
                          <a:latin typeface="Arial Narrow" panose="020B0606020202030204" pitchFamily="34" charset="0"/>
                        </a:rPr>
                      </a:br>
                      <a:r>
                        <a:rPr lang="cs-CZ" sz="1400" b="0" dirty="0" smtClean="0">
                          <a:latin typeface="Arial Narrow" panose="020B0606020202030204" pitchFamily="34" charset="0"/>
                        </a:rPr>
                        <a:t>(prostory ve vazbě</a:t>
                      </a:r>
                      <a:r>
                        <a:rPr lang="cs-CZ" sz="1400" b="0" baseline="0" dirty="0" smtClean="0">
                          <a:latin typeface="Arial Narrow" panose="020B0606020202030204" pitchFamily="34" charset="0"/>
                        </a:rPr>
                        <a:t> na klíč. kompetence, </a:t>
                      </a:r>
                      <a:r>
                        <a:rPr lang="cs-CZ" sz="1400" b="0" baseline="0" dirty="0" err="1" smtClean="0">
                          <a:latin typeface="Arial Narrow" panose="020B0606020202030204" pitchFamily="34" charset="0"/>
                        </a:rPr>
                        <a:t>soc</a:t>
                      </a:r>
                      <a:r>
                        <a:rPr lang="cs-CZ" sz="1400" b="0" baseline="0" dirty="0" smtClean="0">
                          <a:latin typeface="Arial Narrow" panose="020B0606020202030204" pitchFamily="34" charset="0"/>
                        </a:rPr>
                        <a:t>. inkluze, šatny,..)</a:t>
                      </a:r>
                      <a:endParaRPr lang="cs-CZ" sz="1800" b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1800" b="1" dirty="0" smtClean="0">
                          <a:latin typeface="Arial Narrow" panose="020B0606020202030204" pitchFamily="34" charset="0"/>
                        </a:rPr>
                        <a:t>Nákup</a:t>
                      </a:r>
                      <a:r>
                        <a:rPr lang="cs-CZ" sz="1800" b="1" baseline="0" dirty="0" smtClean="0">
                          <a:latin typeface="Arial Narrow" panose="020B0606020202030204" pitchFamily="34" charset="0"/>
                        </a:rPr>
                        <a:t> pozemků a staveb</a:t>
                      </a:r>
                      <a:br>
                        <a:rPr lang="cs-CZ" sz="1800" b="1" baseline="0" dirty="0" smtClean="0">
                          <a:latin typeface="Arial Narrow" panose="020B0606020202030204" pitchFamily="34" charset="0"/>
                        </a:rPr>
                      </a:br>
                      <a:r>
                        <a:rPr lang="cs-CZ" sz="1400" b="0" baseline="0" dirty="0" smtClean="0">
                          <a:latin typeface="Arial Narrow" panose="020B0606020202030204" pitchFamily="34" charset="0"/>
                        </a:rPr>
                        <a:t>(znalecký posudek – 6 měsíců, před pořízením)</a:t>
                      </a:r>
                      <a:endParaRPr lang="cs-CZ" sz="1800" b="1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1800" b="1" baseline="0" dirty="0" smtClean="0">
                          <a:latin typeface="Arial Narrow" panose="020B0606020202030204" pitchFamily="34" charset="0"/>
                        </a:rPr>
                        <a:t>Pořízení vybavení budov, učeben, výukových prostor</a:t>
                      </a:r>
                      <a:br>
                        <a:rPr lang="cs-CZ" sz="1800" b="1" baseline="0" dirty="0" smtClean="0">
                          <a:latin typeface="Arial Narrow" panose="020B0606020202030204" pitchFamily="34" charset="0"/>
                        </a:rPr>
                      </a:br>
                      <a:r>
                        <a:rPr lang="cs-CZ" sz="1400" b="0" baseline="0" dirty="0" smtClean="0">
                          <a:latin typeface="Arial Narrow" panose="020B0606020202030204" pitchFamily="34" charset="0"/>
                        </a:rPr>
                        <a:t>(vybavení ve vazbě na klíč. kompetence, kompenzační pomůcky,..)</a:t>
                      </a:r>
                      <a:endParaRPr lang="cs-CZ" sz="1800" b="1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1800" b="1" baseline="0" dirty="0" smtClean="0">
                          <a:latin typeface="Arial Narrow" panose="020B0606020202030204" pitchFamily="34" charset="0"/>
                        </a:rPr>
                        <a:t>DPH</a:t>
                      </a:r>
                      <a:endParaRPr lang="cs-CZ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Demolice </a:t>
                      </a: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budov v areálu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 zařízení</a:t>
                      </a:r>
                      <a:endParaRPr lang="cs-CZ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Úpravy venkovního </a:t>
                      </a: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prostranství</a:t>
                      </a:r>
                      <a:endParaRPr lang="cs-CZ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Zabezpečení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 výstavby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Projektová dokumentace stavby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Pořízení služeb bezprostředně souvisejících s realizací projektu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Nákup služeb, které jsou součástí pořízení dl. hmot. a </a:t>
                      </a:r>
                      <a:r>
                        <a:rPr lang="cs-CZ" baseline="0" dirty="0" err="1" smtClean="0">
                          <a:latin typeface="Arial Narrow" panose="020B0606020202030204" pitchFamily="34" charset="0"/>
                        </a:rPr>
                        <a:t>nehmot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. majetku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Povinná publicita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DPH</a:t>
                      </a:r>
                    </a:p>
                    <a:p>
                      <a:endParaRPr lang="cs-CZ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Skupina 5"/>
          <p:cNvGrpSpPr/>
          <p:nvPr/>
        </p:nvGrpSpPr>
        <p:grpSpPr>
          <a:xfrm>
            <a:off x="467544" y="5877272"/>
            <a:ext cx="8172908" cy="1149467"/>
            <a:chOff x="683568" y="5517232"/>
            <a:chExt cx="8172908" cy="1260140"/>
          </a:xfrm>
        </p:grpSpPr>
        <p:pic>
          <p:nvPicPr>
            <p:cNvPr id="7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Skupina 8"/>
          <p:cNvGrpSpPr/>
          <p:nvPr/>
        </p:nvGrpSpPr>
        <p:grpSpPr>
          <a:xfrm>
            <a:off x="0" y="4725144"/>
            <a:ext cx="4537688" cy="1558869"/>
            <a:chOff x="0" y="4605274"/>
            <a:chExt cx="4537688" cy="1558869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05274"/>
              <a:ext cx="4537688" cy="1152128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0" y="5733256"/>
              <a:ext cx="45376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>
                  <a:latin typeface="Arial Narrow" panose="020B0606020202030204" pitchFamily="34" charset="0"/>
                </a:rPr>
                <a:t>Výklad k použití limitu 10 % celkových způsobilých výdajů na nákup pozemku dle Čl. 69 Nařízení Evropského parlamentu a Rady EU č. 1303/2013 </a:t>
              </a:r>
              <a:endParaRPr lang="cs-CZ" sz="11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1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Povinné přílohy žádosti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8147248" cy="4718304"/>
          </a:xfrm>
        </p:spPr>
        <p:txBody>
          <a:bodyPr>
            <a:noAutofit/>
          </a:bodyPr>
          <a:lstStyle/>
          <a:p>
            <a:r>
              <a:rPr lang="cs-CZ" sz="1700" u="sng" dirty="0" smtClean="0">
                <a:latin typeface="Arial Narrow" panose="020B0606020202030204" pitchFamily="34" charset="0"/>
              </a:rPr>
              <a:t>Plná moc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Zadávací a výběrová řízení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Doklady o právní subjektivitě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Studie proveditelnosti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Doklad o prokázání právních vztahů k majetku</a:t>
            </a:r>
            <a:r>
              <a:rPr lang="cs-CZ" sz="1700" dirty="0" smtClean="0">
                <a:latin typeface="Arial Narrow" panose="020B0606020202030204" pitchFamily="34" charset="0"/>
              </a:rPr>
              <a:t>, který je předmětem projektu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Území rozhodnutí nebo územní souhlas </a:t>
            </a:r>
            <a:r>
              <a:rPr lang="cs-CZ" sz="1700" dirty="0" smtClean="0">
                <a:latin typeface="Arial Narrow" panose="020B0606020202030204" pitchFamily="34" charset="0"/>
              </a:rPr>
              <a:t>nebo veřejnoprávní smlouva nahrazující územní řízení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Žádost o stavební povolení nebo ohlášení</a:t>
            </a:r>
            <a:r>
              <a:rPr lang="cs-CZ" sz="1700" dirty="0" smtClean="0">
                <a:latin typeface="Arial Narrow" panose="020B0606020202030204" pitchFamily="34" charset="0"/>
              </a:rPr>
              <a:t>, případně stavební povolení nebo souhlas s provedením ohlášeného stavebního záměru nebo veřejnoprávní smlouva nahrazující stavební povolení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Projektová dokumentace </a:t>
            </a:r>
            <a:r>
              <a:rPr lang="cs-CZ" sz="1700" dirty="0" smtClean="0">
                <a:latin typeface="Arial Narrow" panose="020B0606020202030204" pitchFamily="34" charset="0"/>
              </a:rPr>
              <a:t>pro vydání stavebního povolení nebo pro ohlášení stavby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Položkový rozpočet stavby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Výpočet čistých jiných peněžních příjmů 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Čestné prohlášení o skutečném majiteli </a:t>
            </a:r>
          </a:p>
          <a:p>
            <a:pPr>
              <a:buNone/>
            </a:pPr>
            <a:r>
              <a:rPr lang="cs-CZ" sz="1700" b="1" dirty="0" smtClean="0">
                <a:latin typeface="Arial Narrow" panose="020B0606020202030204" pitchFamily="34" charset="0"/>
              </a:rPr>
              <a:t/>
            </a:r>
            <a:br>
              <a:rPr lang="cs-CZ" sz="1700" b="1" dirty="0" smtClean="0">
                <a:latin typeface="Arial Narrow" panose="020B0606020202030204" pitchFamily="34" charset="0"/>
              </a:rPr>
            </a:br>
            <a:r>
              <a:rPr lang="cs-CZ" sz="1700" b="1" dirty="0" smtClean="0">
                <a:latin typeface="Arial Narrow" panose="020B0606020202030204" pitchFamily="34" charset="0"/>
              </a:rPr>
              <a:t>Infrastruktura ZŠ</a:t>
            </a:r>
            <a:r>
              <a:rPr lang="cs-CZ" sz="1700" dirty="0" smtClean="0">
                <a:latin typeface="Arial Narrow" panose="020B0606020202030204" pitchFamily="34" charset="0"/>
              </a:rPr>
              <a:t>				</a:t>
            </a:r>
          </a:p>
          <a:p>
            <a:r>
              <a:rPr lang="cs-CZ" sz="1700" u="sng" dirty="0" smtClean="0">
                <a:latin typeface="Arial Narrow" panose="020B0606020202030204" pitchFamily="34" charset="0"/>
              </a:rPr>
              <a:t>Výpis </a:t>
            </a:r>
            <a:r>
              <a:rPr lang="cs-CZ" sz="1700" u="sng" dirty="0">
                <a:latin typeface="Arial Narrow" panose="020B0606020202030204" pitchFamily="34" charset="0"/>
              </a:rPr>
              <a:t>z rejstříku škol a školských </a:t>
            </a:r>
            <a:r>
              <a:rPr lang="cs-CZ" sz="1700" u="sng" dirty="0" smtClean="0">
                <a:latin typeface="Arial Narrow" panose="020B0606020202030204" pitchFamily="34" charset="0"/>
              </a:rPr>
              <a:t>zařízení</a:t>
            </a:r>
            <a:r>
              <a:rPr lang="cs-CZ" sz="1700" dirty="0" smtClean="0">
                <a:latin typeface="Arial Narrow" panose="020B0606020202030204" pitchFamily="34" charset="0"/>
              </a:rPr>
              <a:t>	</a:t>
            </a:r>
            <a:r>
              <a:rPr lang="cs-CZ" sz="1600" dirty="0" smtClean="0">
                <a:latin typeface="Arial Narrow" panose="020B0606020202030204" pitchFamily="34" charset="0"/>
              </a:rPr>
              <a:t>	</a:t>
            </a:r>
            <a:endParaRPr lang="cs-CZ" sz="1600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9" name="Přímá spojnice 8"/>
          <p:cNvCxnSpPr/>
          <p:nvPr/>
        </p:nvCxnSpPr>
        <p:spPr>
          <a:xfrm>
            <a:off x="683568" y="5229200"/>
            <a:ext cx="7920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Indikátory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15672" cy="47244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b="1" dirty="0" smtClean="0">
                <a:latin typeface="Arial Narrow" panose="020B0606020202030204" pitchFamily="34" charset="0"/>
              </a:rPr>
              <a:t>Indikátory jsou společné pro obě aktivity:</a:t>
            </a:r>
          </a:p>
          <a:p>
            <a:pPr marL="0" indent="0" algn="ctr">
              <a:buNone/>
            </a:pPr>
            <a:endParaRPr lang="cs-CZ" sz="3200" b="1" dirty="0" smtClean="0">
              <a:latin typeface="Arial Narrow" panose="020B0606020202030204" pitchFamily="34" charset="0"/>
            </a:endParaRPr>
          </a:p>
          <a:p>
            <a:r>
              <a:rPr lang="cs-CZ" b="1" dirty="0" smtClean="0">
                <a:latin typeface="Arial Narrow" panose="020B0606020202030204" pitchFamily="34" charset="0"/>
              </a:rPr>
              <a:t>5 00 01 </a:t>
            </a:r>
            <a:r>
              <a:rPr lang="cs-CZ" dirty="0" smtClean="0">
                <a:latin typeface="Arial Narrow" panose="020B0606020202030204" pitchFamily="34" charset="0"/>
              </a:rPr>
              <a:t>– 	Kapacita podporovaných zařízení péče o děti 			nebo vzdělávacích zařízení</a:t>
            </a: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b="1" dirty="0" smtClean="0">
                <a:latin typeface="Arial Narrow" panose="020B0606020202030204" pitchFamily="34" charset="0"/>
              </a:rPr>
              <a:t>5 00 00</a:t>
            </a:r>
            <a:r>
              <a:rPr lang="cs-CZ" dirty="0" smtClean="0">
                <a:latin typeface="Arial Narrow" panose="020B0606020202030204" pitchFamily="34" charset="0"/>
              </a:rPr>
              <a:t> – 	Počet podpořených vzdělávacích zařízení</a:t>
            </a:r>
            <a:endParaRPr lang="cs-CZ" dirty="0">
              <a:latin typeface="Arial Narrow" panose="020B0606020202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6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441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Forma žádosti o podporu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Pouze elektronicky - MS 2014+, prostřednictvím formuláře, který je k dispozici na </a:t>
            </a:r>
            <a:r>
              <a:rPr lang="cs-CZ" dirty="0">
                <a:latin typeface="Arial Narrow" panose="020B0606020202030204" pitchFamily="34" charset="0"/>
              </a:rPr>
              <a:t>webových stránkách </a:t>
            </a:r>
            <a:r>
              <a:rPr lang="cs-CZ" dirty="0">
                <a:latin typeface="Arial Narrow" panose="020B0606020202030204" pitchFamily="34" charset="0"/>
                <a:hlinkClick r:id="rId2"/>
              </a:rPr>
              <a:t>https://mseu.mssf.cz</a:t>
            </a:r>
            <a:r>
              <a:rPr lang="cs-CZ" dirty="0" smtClean="0">
                <a:latin typeface="Arial Narrow" panose="020B0606020202030204" pitchFamily="34" charset="0"/>
                <a:hlinkClick r:id="rId2"/>
              </a:rPr>
              <a:t>/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Elektronický podpis</a:t>
            </a:r>
            <a:endParaRPr lang="cs-CZ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958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12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sz="4000" dirty="0" smtClean="0">
                <a:latin typeface="Arial Narrow" panose="020B0606020202030204" pitchFamily="34" charset="0"/>
              </a:rPr>
              <a:t>Postup podání  Žádosti o podporu</a:t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 v </a:t>
            </a:r>
            <a:r>
              <a:rPr lang="cs-CZ" sz="4000" b="1" dirty="0" smtClean="0">
                <a:latin typeface="Arial Narrow" panose="020B0606020202030204" pitchFamily="34" charset="0"/>
              </a:rPr>
              <a:t>MS 2014+ </a:t>
            </a:r>
            <a:r>
              <a:rPr lang="cs-CZ" sz="4000" dirty="0" smtClean="0">
                <a:latin typeface="Arial Narrow" panose="020B0606020202030204" pitchFamily="34" charset="0"/>
              </a:rPr>
              <a:t/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naleznete v příloze č. 1</a:t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 </a:t>
            </a:r>
            <a:r>
              <a:rPr lang="cs-CZ" sz="4000" b="1" dirty="0" smtClean="0">
                <a:latin typeface="Arial Narrow" panose="020B0606020202030204" pitchFamily="34" charset="0"/>
              </a:rPr>
              <a:t>Specifických pravidel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  <p:pic>
        <p:nvPicPr>
          <p:cNvPr id="5" name="Obráze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94" y="789302"/>
            <a:ext cx="818261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99517"/>
            <a:ext cx="6887166" cy="32131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3" y="135111"/>
            <a:ext cx="7779085" cy="62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Další důležité informace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 Narrow" panose="020B0606020202030204" pitchFamily="34" charset="0"/>
              </a:rPr>
              <a:t>Doba udržitelnosti je stanovená na 5 let od provedení poslední platby příjemci ze strany ŘO IROP</a:t>
            </a:r>
          </a:p>
          <a:p>
            <a:endParaRPr lang="cs-CZ" sz="2800" dirty="0" smtClean="0">
              <a:latin typeface="Arial Narrow" panose="020B0606020202030204" pitchFamily="34" charset="0"/>
            </a:endParaRPr>
          </a:p>
          <a:p>
            <a:r>
              <a:rPr lang="cs-CZ" sz="2800" dirty="0" smtClean="0">
                <a:latin typeface="Arial Narrow" panose="020B0606020202030204" pitchFamily="34" charset="0"/>
              </a:rPr>
              <a:t>Realizace projektu nesmí být ukončena před podáním žádosti o podporu</a:t>
            </a:r>
          </a:p>
          <a:p>
            <a:endParaRPr lang="cs-CZ" sz="2800" dirty="0" smtClean="0">
              <a:latin typeface="Arial Narrow" panose="020B0606020202030204" pitchFamily="34" charset="0"/>
            </a:endParaRPr>
          </a:p>
          <a:p>
            <a:r>
              <a:rPr lang="cs-CZ" sz="2800" dirty="0" smtClean="0">
                <a:latin typeface="Arial Narrow" panose="020B0606020202030204" pitchFamily="34" charset="0"/>
              </a:rPr>
              <a:t>Etapy projektu nesmí být kratší než 3 měsíce</a:t>
            </a:r>
            <a:endParaRPr lang="cs-CZ" sz="2800" dirty="0">
              <a:latin typeface="Arial Narrow" panose="020B060602020203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7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6063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Hodnocení a výběr projektů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Skupina 2"/>
          <p:cNvGrpSpPr/>
          <p:nvPr/>
        </p:nvGrpSpPr>
        <p:grpSpPr>
          <a:xfrm>
            <a:off x="101314" y="1404934"/>
            <a:ext cx="9042581" cy="4323515"/>
            <a:chOff x="58912" y="1622413"/>
            <a:chExt cx="9042581" cy="4323515"/>
          </a:xfrm>
        </p:grpSpPr>
        <p:sp>
          <p:nvSpPr>
            <p:cNvPr id="11" name="Obdélník 10"/>
            <p:cNvSpPr/>
            <p:nvPr/>
          </p:nvSpPr>
          <p:spPr>
            <a:xfrm>
              <a:off x="58912" y="1622413"/>
              <a:ext cx="2070230" cy="12241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2339752" y="2567479"/>
              <a:ext cx="2070230" cy="12241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657227" y="3688208"/>
              <a:ext cx="2070230" cy="12241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7031263" y="4721792"/>
              <a:ext cx="2070230" cy="12241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900254" y="3977110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Schválení projektů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582779" y="2878754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Věcné hodnocení</a:t>
              </a:r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01939" y="1772816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Formální hodnocení a přijatelnost</a:t>
              </a:r>
              <a:endParaRPr lang="cs-CZ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36296" y="5010694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Kontrola CRR</a:t>
              </a:r>
              <a:endParaRPr lang="cs-CZ" dirty="0"/>
            </a:p>
          </p:txBody>
        </p:sp>
      </p:grpSp>
      <p:sp>
        <p:nvSpPr>
          <p:cNvPr id="7" name="Šipka doprava 6"/>
          <p:cNvSpPr/>
          <p:nvPr/>
        </p:nvSpPr>
        <p:spPr>
          <a:xfrm rot="2041777">
            <a:off x="2226430" y="1791172"/>
            <a:ext cx="797502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2041777">
            <a:off x="4543904" y="2873537"/>
            <a:ext cx="797502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2041777">
            <a:off x="6879947" y="3951953"/>
            <a:ext cx="797502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Formální hodnocení a přijatelnost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Hodnocení provádí MAS Znojemské vinařství, </a:t>
            </a:r>
            <a:r>
              <a:rPr lang="cs-CZ" dirty="0" err="1" smtClean="0">
                <a:latin typeface="Arial Narrow" panose="020B0606020202030204" pitchFamily="34" charset="0"/>
              </a:rPr>
              <a:t>z.s</a:t>
            </a:r>
            <a:r>
              <a:rPr lang="cs-CZ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Pro kladné hodnocení je nutností splnit veškerá stanovená kritéria (napravitelná/nenapravitelná)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Délka trvání hodnocení FN a P je max. 40 pracovních dní</a:t>
            </a:r>
          </a:p>
          <a:p>
            <a:r>
              <a:rPr lang="cs-CZ" dirty="0">
                <a:latin typeface="Arial Narrow" panose="020B0606020202030204" pitchFamily="34" charset="0"/>
              </a:rPr>
              <a:t>Kritéria FN a P jsou přílohou Výzvy č. 2 MAS Znojemské vinařství, </a:t>
            </a:r>
            <a:r>
              <a:rPr lang="cs-CZ" dirty="0" err="1">
                <a:latin typeface="Arial Narrow" panose="020B0606020202030204" pitchFamily="34" charset="0"/>
              </a:rPr>
              <a:t>z.s</a:t>
            </a:r>
            <a:r>
              <a:rPr lang="cs-CZ" dirty="0">
                <a:latin typeface="Arial Narrow" panose="020B0606020202030204" pitchFamily="34" charset="0"/>
              </a:rPr>
              <a:t>. – IROP – Rozvíjet vzdělávání</a:t>
            </a: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64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Věcné hodnocení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Hodnotí výběrová komise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Pro kladné hodnocení je nutností získat 60 bodů ze 120 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Projekty jsou doporučovány na ŘO v pořadí získaných bodů od nejvyššího</a:t>
            </a:r>
          </a:p>
          <a:p>
            <a:r>
              <a:rPr lang="cs-CZ" dirty="0">
                <a:latin typeface="Arial Narrow" panose="020B0606020202030204" pitchFamily="34" charset="0"/>
              </a:rPr>
              <a:t>Délka trvání </a:t>
            </a:r>
            <a:r>
              <a:rPr lang="cs-CZ" dirty="0" smtClean="0">
                <a:latin typeface="Arial Narrow" panose="020B0606020202030204" pitchFamily="34" charset="0"/>
              </a:rPr>
              <a:t>VH </a:t>
            </a:r>
            <a:r>
              <a:rPr lang="cs-CZ" dirty="0">
                <a:latin typeface="Arial Narrow" panose="020B0606020202030204" pitchFamily="34" charset="0"/>
              </a:rPr>
              <a:t>je max. </a:t>
            </a:r>
            <a:r>
              <a:rPr lang="cs-CZ" dirty="0" smtClean="0">
                <a:latin typeface="Arial Narrow" panose="020B0606020202030204" pitchFamily="34" charset="0"/>
              </a:rPr>
              <a:t>20 </a:t>
            </a:r>
            <a:r>
              <a:rPr lang="cs-CZ" dirty="0">
                <a:latin typeface="Arial Narrow" panose="020B0606020202030204" pitchFamily="34" charset="0"/>
              </a:rPr>
              <a:t>pracovních </a:t>
            </a:r>
            <a:r>
              <a:rPr lang="cs-CZ" dirty="0" smtClean="0">
                <a:latin typeface="Arial Narrow" panose="020B0606020202030204" pitchFamily="34" charset="0"/>
              </a:rPr>
              <a:t>dní</a:t>
            </a:r>
          </a:p>
          <a:p>
            <a:r>
              <a:rPr lang="cs-CZ" dirty="0">
                <a:latin typeface="Arial Narrow" panose="020B0606020202030204" pitchFamily="34" charset="0"/>
              </a:rPr>
              <a:t>Kritéria VH jsou přílohou Výzvy č. 2 MAS Znojemské vinařství, </a:t>
            </a:r>
            <a:r>
              <a:rPr lang="cs-CZ" dirty="0" err="1">
                <a:latin typeface="Arial Narrow" panose="020B0606020202030204" pitchFamily="34" charset="0"/>
              </a:rPr>
              <a:t>z.s</a:t>
            </a:r>
            <a:r>
              <a:rPr lang="cs-CZ" dirty="0">
                <a:latin typeface="Arial Narrow" panose="020B0606020202030204" pitchFamily="34" charset="0"/>
              </a:rPr>
              <a:t>. – IROP – Rozvíjet </a:t>
            </a:r>
            <a:r>
              <a:rPr lang="cs-CZ" dirty="0" smtClean="0">
                <a:latin typeface="Arial Narrow" panose="020B0606020202030204" pitchFamily="34" charset="0"/>
              </a:rPr>
              <a:t>vzdělávání</a:t>
            </a: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Výběr projektů schvaluje </a:t>
            </a:r>
            <a:r>
              <a:rPr lang="cs-CZ" b="1" dirty="0" smtClean="0">
                <a:latin typeface="Arial Narrow" panose="020B0606020202030204" pitchFamily="34" charset="0"/>
              </a:rPr>
              <a:t>Rada spolku</a:t>
            </a:r>
            <a:endParaRPr lang="cs-CZ" b="1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50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OBSAH</a:t>
            </a:r>
            <a:endParaRPr lang="cs-CZ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Představení výzvy – Rozvíjet vzdělávání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Forma a způsob podání žádosti o podporu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Hodnocení a výběr projektu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Publicita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Monitorování projektu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Dokumentace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Dotazy</a:t>
            </a:r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485546" y="5524768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Kontrola </a:t>
            </a:r>
            <a:r>
              <a:rPr lang="cs-CZ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CrR</a:t>
            </a:r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Závěrečné ověření způsobilosti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Do 30 pracovních dní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Kritéria jsou uvedena ve Specifických pravidlech v kapitole 5.2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Kritéria napravitelná/nenapravitelná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766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publicita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 Narrow" pitchFamily="34" charset="0"/>
              </a:rPr>
              <a:t>Povinnost informovat veřejnost po </a:t>
            </a:r>
            <a:r>
              <a:rPr lang="cs-CZ" b="1" dirty="0" smtClean="0">
                <a:latin typeface="Arial Narrow" pitchFamily="34" charset="0"/>
              </a:rPr>
              <a:t>vydání právního aktu</a:t>
            </a:r>
            <a:r>
              <a:rPr lang="cs-CZ" dirty="0" smtClean="0">
                <a:latin typeface="Arial Narrow" pitchFamily="34" charset="0"/>
              </a:rPr>
              <a:t>, formy:</a:t>
            </a:r>
          </a:p>
          <a:p>
            <a:pPr lvl="1"/>
            <a:r>
              <a:rPr lang="cs-CZ" dirty="0" smtClean="0">
                <a:latin typeface="Arial Narrow" pitchFamily="34" charset="0"/>
              </a:rPr>
              <a:t>internetové stránky – zveřejnění popisu projektu, cílů, výsledků, informace, že je na projekt poskytována </a:t>
            </a:r>
            <a:r>
              <a:rPr lang="pl-PL" dirty="0" smtClean="0">
                <a:latin typeface="Arial Narrow" pitchFamily="34" charset="0"/>
              </a:rPr>
              <a:t>finanční podpora z EU, </a:t>
            </a:r>
            <a:r>
              <a:rPr lang="pl-PL" b="1" dirty="0" smtClean="0">
                <a:latin typeface="Arial Narrow" pitchFamily="34" charset="0"/>
              </a:rPr>
              <a:t>loga</a:t>
            </a:r>
          </a:p>
          <a:p>
            <a:pPr lvl="1"/>
            <a:r>
              <a:rPr lang="cs-CZ" dirty="0" smtClean="0">
                <a:latin typeface="Arial Narrow" pitchFamily="34" charset="0"/>
              </a:rPr>
              <a:t>plakát o minimální velikosti </a:t>
            </a:r>
            <a:r>
              <a:rPr lang="cs-CZ" b="1" dirty="0" smtClean="0">
                <a:latin typeface="Arial Narrow" pitchFamily="34" charset="0"/>
              </a:rPr>
              <a:t>A3</a:t>
            </a:r>
            <a:r>
              <a:rPr lang="cs-CZ" dirty="0" smtClean="0">
                <a:latin typeface="Arial Narrow" pitchFamily="34" charset="0"/>
              </a:rPr>
              <a:t> – uvedení názvu projektu, hlavního cíle projektu, věta Projekt &lt;název projektu&gt; je spolufinancován Evropskou unií.</a:t>
            </a:r>
          </a:p>
          <a:p>
            <a:r>
              <a:rPr lang="cs-CZ" dirty="0" smtClean="0">
                <a:latin typeface="Arial Narrow" pitchFamily="34" charset="0"/>
              </a:rPr>
              <a:t>generátor nástrojů povinné publicity: https://publicita.dotaceeu.cz/gen/krok1</a:t>
            </a:r>
          </a:p>
          <a:p>
            <a:endParaRPr lang="cs-CZ" dirty="0">
              <a:latin typeface="Arial Narrow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100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Monitorování projektu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Průběžná zpráva o realizaci projektu s žádostí o platbu</a:t>
            </a: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Závěrečná zpráva o realizaci projektu se závěrečnou žádostí o platbu</a:t>
            </a: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Průběžná zpráva o udržitelnosti projektu</a:t>
            </a: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Závěrečná zpráva o udržitelnosti projektu</a:t>
            </a:r>
            <a:endParaRPr lang="cs-CZ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098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dokumentace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latin typeface="Arial Narrow" panose="020B0606020202030204" pitchFamily="34" charset="0"/>
              </a:rPr>
              <a:t>Obecná pravidla </a:t>
            </a:r>
            <a:r>
              <a:rPr lang="cs-CZ" sz="3000" dirty="0" smtClean="0">
                <a:latin typeface="Arial Narrow" panose="020B0606020202030204" pitchFamily="34" charset="0"/>
              </a:rPr>
              <a:t>pro žadatele a příjemce, výzva č. 68</a:t>
            </a:r>
          </a:p>
          <a:p>
            <a:r>
              <a:rPr lang="cs-CZ" sz="3000" b="1" dirty="0" smtClean="0">
                <a:latin typeface="Arial Narrow" panose="020B0606020202030204" pitchFamily="34" charset="0"/>
              </a:rPr>
              <a:t>Specifická pravidla </a:t>
            </a:r>
            <a:r>
              <a:rPr lang="cs-CZ" sz="3000" dirty="0" smtClean="0">
                <a:latin typeface="Arial Narrow" panose="020B0606020202030204" pitchFamily="34" charset="0"/>
              </a:rPr>
              <a:t>pro žadatele a příjemce, výzva č. 68</a:t>
            </a:r>
          </a:p>
          <a:p>
            <a:r>
              <a:rPr lang="cs-CZ" sz="3000" dirty="0" smtClean="0">
                <a:latin typeface="Arial Narrow" panose="020B0606020202030204" pitchFamily="34" charset="0"/>
              </a:rPr>
              <a:t>Výzva č. 2 MAS Znojemské vinařství, </a:t>
            </a:r>
            <a:r>
              <a:rPr lang="cs-CZ" sz="3000" dirty="0" err="1" smtClean="0">
                <a:latin typeface="Arial Narrow" panose="020B0606020202030204" pitchFamily="34" charset="0"/>
              </a:rPr>
              <a:t>z.s</a:t>
            </a:r>
            <a:r>
              <a:rPr lang="cs-CZ" sz="3000" dirty="0" smtClean="0">
                <a:latin typeface="Arial Narrow" panose="020B0606020202030204" pitchFamily="34" charset="0"/>
              </a:rPr>
              <a:t>. – IROP – Rozvíjet vzdělávání</a:t>
            </a:r>
          </a:p>
          <a:p>
            <a:r>
              <a:rPr lang="cs-CZ" sz="3000" dirty="0" smtClean="0">
                <a:latin typeface="Arial Narrow" panose="020B0606020202030204" pitchFamily="34" charset="0"/>
              </a:rPr>
              <a:t>Interní postupy MAS Znojemské vinařství, </a:t>
            </a:r>
            <a:r>
              <a:rPr lang="cs-CZ" sz="3000" dirty="0" err="1" smtClean="0">
                <a:latin typeface="Arial Narrow" panose="020B0606020202030204" pitchFamily="34" charset="0"/>
              </a:rPr>
              <a:t>z.s</a:t>
            </a:r>
            <a:r>
              <a:rPr lang="cs-CZ" sz="3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cs-CZ" sz="3000" dirty="0" smtClean="0">
                <a:latin typeface="Arial Narrow" panose="020B0606020202030204" pitchFamily="34" charset="0"/>
              </a:rPr>
              <a:t>SCLLD – MAS Znojemské vinařství, </a:t>
            </a:r>
            <a:r>
              <a:rPr lang="cs-CZ" sz="3000" dirty="0" err="1" smtClean="0">
                <a:latin typeface="Arial Narrow" panose="020B0606020202030204" pitchFamily="34" charset="0"/>
              </a:rPr>
              <a:t>z.s</a:t>
            </a:r>
            <a:r>
              <a:rPr lang="cs-CZ" sz="3000" dirty="0" smtClean="0">
                <a:latin typeface="Arial Narrow" panose="020B0606020202030204" pitchFamily="34" charset="0"/>
              </a:rPr>
              <a:t>.</a:t>
            </a:r>
            <a:endParaRPr lang="cs-CZ" sz="3000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824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3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Obdélník 4"/>
          <p:cNvSpPr/>
          <p:nvPr/>
        </p:nvSpPr>
        <p:spPr>
          <a:xfrm>
            <a:off x="376015" y="2967335"/>
            <a:ext cx="839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003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6929890" y="3767403"/>
            <a:ext cx="2088232" cy="17498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Představení výzvy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24745"/>
            <a:ext cx="7808721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>
                <a:latin typeface="Arial Narrow" panose="020B0606020202030204" pitchFamily="34" charset="0"/>
              </a:rPr>
              <a:t>Výzva IROP č. 68 - </a:t>
            </a:r>
            <a:r>
              <a:rPr lang="cs-CZ" b="1" dirty="0">
                <a:latin typeface="Arial Narrow" panose="020B0606020202030204" pitchFamily="34" charset="0"/>
              </a:rPr>
              <a:t>Zvyšování kvality a dostupnosti </a:t>
            </a:r>
            <a:r>
              <a:rPr lang="cs-CZ" b="1" dirty="0" smtClean="0">
                <a:latin typeface="Arial Narrow" panose="020B0606020202030204" pitchFamily="34" charset="0"/>
              </a:rPr>
              <a:t>infrastruktury </a:t>
            </a:r>
            <a:r>
              <a:rPr lang="cs-CZ" b="1" dirty="0">
                <a:latin typeface="Arial Narrow" panose="020B0606020202030204" pitchFamily="34" charset="0"/>
              </a:rPr>
              <a:t>pro vzdělávání a </a:t>
            </a:r>
            <a:r>
              <a:rPr lang="cs-CZ" b="1" dirty="0" smtClean="0">
                <a:latin typeface="Arial Narrow" panose="020B0606020202030204" pitchFamily="34" charset="0"/>
              </a:rPr>
              <a:t>celoživotní </a:t>
            </a:r>
            <a:r>
              <a:rPr lang="cs-CZ" b="1" dirty="0">
                <a:latin typeface="Arial Narrow" panose="020B0606020202030204" pitchFamily="34" charset="0"/>
              </a:rPr>
              <a:t>učení </a:t>
            </a:r>
            <a:endParaRPr lang="cs-CZ" b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cs-CZ" b="1" dirty="0">
              <a:latin typeface="Arial Narrow" panose="020B0606020202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6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Skupina 3"/>
          <p:cNvGrpSpPr/>
          <p:nvPr/>
        </p:nvGrpSpPr>
        <p:grpSpPr>
          <a:xfrm>
            <a:off x="251520" y="2877344"/>
            <a:ext cx="8671526" cy="2492943"/>
            <a:chOff x="251520" y="2877344"/>
            <a:chExt cx="8671526" cy="2492943"/>
          </a:xfrm>
        </p:grpSpPr>
        <p:sp>
          <p:nvSpPr>
            <p:cNvPr id="21" name="Obdélník 20"/>
            <p:cNvSpPr/>
            <p:nvPr/>
          </p:nvSpPr>
          <p:spPr>
            <a:xfrm>
              <a:off x="2663910" y="3767403"/>
              <a:ext cx="2165414" cy="8642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51520" y="3892959"/>
              <a:ext cx="1944216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Infrastruktura pro předškolní vzdělávání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810514" y="3892959"/>
              <a:ext cx="1872208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Infrastruktura ZŠ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004048" y="3875918"/>
              <a:ext cx="1782198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Infrastruktura SŠ a VOŠ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024966" y="3892959"/>
              <a:ext cx="1898080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Infrastruktura pro zájmové, neformální a celoživotní vzdělávání</a:t>
              </a: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1115616" y="2877344"/>
              <a:ext cx="6997905" cy="712192"/>
              <a:chOff x="1115616" y="2877344"/>
              <a:chExt cx="6997905" cy="712192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Vývojový diagram: postup 17"/>
              <p:cNvSpPr/>
              <p:nvPr/>
            </p:nvSpPr>
            <p:spPr>
              <a:xfrm>
                <a:off x="1177014" y="2877344"/>
                <a:ext cx="6858390" cy="152400"/>
              </a:xfrm>
              <a:prstGeom prst="flowChartProcess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Šipka dolů 13"/>
              <p:cNvSpPr/>
              <p:nvPr/>
            </p:nvSpPr>
            <p:spPr>
              <a:xfrm>
                <a:off x="1115616" y="3005336"/>
                <a:ext cx="279031" cy="576064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Šipka dolů 14"/>
              <p:cNvSpPr/>
              <p:nvPr/>
            </p:nvSpPr>
            <p:spPr>
              <a:xfrm>
                <a:off x="3607102" y="3013472"/>
                <a:ext cx="279031" cy="576064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Šipka dolů 15"/>
              <p:cNvSpPr/>
              <p:nvPr/>
            </p:nvSpPr>
            <p:spPr>
              <a:xfrm>
                <a:off x="5755631" y="3005336"/>
                <a:ext cx="279031" cy="576064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Šipka dolů 16"/>
              <p:cNvSpPr/>
              <p:nvPr/>
            </p:nvSpPr>
            <p:spPr>
              <a:xfrm>
                <a:off x="7834490" y="3005336"/>
                <a:ext cx="279031" cy="576064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Výzva č. 2 – IROP – Rozvíjet vzdělávání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sz="3000" dirty="0" smtClean="0">
                <a:latin typeface="Arial Narrow" panose="020B0606020202030204" pitchFamily="34" charset="0"/>
              </a:rPr>
              <a:t>Datum vyhlášení výzvy: </a:t>
            </a:r>
            <a:r>
              <a:rPr lang="cs-CZ" sz="3000" b="1" dirty="0" smtClean="0">
                <a:latin typeface="Arial Narrow" panose="020B0606020202030204" pitchFamily="34" charset="0"/>
              </a:rPr>
              <a:t>21. 12. 2018</a:t>
            </a:r>
          </a:p>
          <a:p>
            <a:endParaRPr lang="cs-CZ" sz="3000" dirty="0" smtClean="0">
              <a:latin typeface="Arial Narrow" panose="020B0606020202030204" pitchFamily="34" charset="0"/>
            </a:endParaRPr>
          </a:p>
          <a:p>
            <a:r>
              <a:rPr lang="cs-CZ" sz="3000" dirty="0" smtClean="0">
                <a:latin typeface="Arial Narrow" panose="020B0606020202030204" pitchFamily="34" charset="0"/>
              </a:rPr>
              <a:t>Datum začátku příjmu žádostí o podporu: 21. 12. 2018</a:t>
            </a:r>
          </a:p>
          <a:p>
            <a:endParaRPr lang="cs-CZ" sz="3000" dirty="0" smtClean="0">
              <a:latin typeface="Arial Narrow" panose="020B0606020202030204" pitchFamily="34" charset="0"/>
            </a:endParaRPr>
          </a:p>
          <a:p>
            <a:r>
              <a:rPr lang="cs-CZ" sz="3000" dirty="0" smtClean="0">
                <a:latin typeface="Arial Narrow" panose="020B0606020202030204" pitchFamily="34" charset="0"/>
              </a:rPr>
              <a:t>Datum ukončení příjmu žádostí: </a:t>
            </a:r>
            <a:r>
              <a:rPr lang="cs-CZ" sz="3000" b="1" dirty="0" smtClean="0">
                <a:latin typeface="Arial Narrow" panose="020B0606020202030204" pitchFamily="34" charset="0"/>
              </a:rPr>
              <a:t>29. 3. 2019 </a:t>
            </a:r>
            <a:r>
              <a:rPr lang="cs-CZ" sz="3000" dirty="0" smtClean="0">
                <a:latin typeface="Arial Narrow" panose="020B0606020202030204" pitchFamily="34" charset="0"/>
              </a:rPr>
              <a:t>v 15:00 hod</a:t>
            </a:r>
            <a:endParaRPr lang="cs-CZ" sz="3000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Důležitá data k Výzvě </a:t>
            </a:r>
            <a:r>
              <a:rPr lang="cs-CZ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č. </a:t>
            </a:r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– </a:t>
            </a:r>
            <a:r>
              <a:rPr lang="cs-CZ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IROP – Rozvíjet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Datum zahájení realizace projektu: 1. 1. 2014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Datum ukončení realizace projektu: 31. 12. 2020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Celková alokace výzvy: 7 894 740,- Kč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Výše podpory z EFRR: </a:t>
            </a:r>
            <a:r>
              <a:rPr lang="cs-CZ" b="1" dirty="0" smtClean="0">
                <a:latin typeface="Arial Narrow" panose="020B0606020202030204" pitchFamily="34" charset="0"/>
              </a:rPr>
              <a:t>95</a:t>
            </a:r>
            <a:r>
              <a:rPr lang="cs-CZ" b="1" dirty="0">
                <a:latin typeface="Arial Narrow" panose="020B0606020202030204" pitchFamily="34" charset="0"/>
              </a:rPr>
              <a:t>%</a:t>
            </a:r>
            <a:endParaRPr lang="cs-CZ" b="1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Minimální výše CZV: není stanovena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Maximální výše CZV: </a:t>
            </a:r>
            <a:r>
              <a:rPr lang="cs-CZ" b="1" dirty="0" smtClean="0">
                <a:latin typeface="Arial Narrow" panose="020B0606020202030204" pitchFamily="34" charset="0"/>
              </a:rPr>
              <a:t>2 000 000,- Kč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Forma podpory: ex-post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568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41248"/>
          </a:xfrm>
        </p:spPr>
        <p:txBody>
          <a:bodyPr/>
          <a:lstStyle/>
          <a:p>
            <a:pPr algn="ctr"/>
            <a:r>
              <a:rPr lang="cs-CZ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Oprávnění žadatelé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1278380"/>
            <a:ext cx="8740080" cy="4670900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 Narrow" panose="020B0606020202030204" pitchFamily="34" charset="0"/>
              </a:rPr>
              <a:t>Obce</a:t>
            </a:r>
          </a:p>
          <a:p>
            <a:r>
              <a:rPr lang="cs-CZ" sz="2600" dirty="0" smtClean="0">
                <a:latin typeface="Arial Narrow" panose="020B0606020202030204" pitchFamily="34" charset="0"/>
              </a:rPr>
              <a:t>Organizace zřizované nebo zakládané obcemi</a:t>
            </a:r>
          </a:p>
          <a:p>
            <a:r>
              <a:rPr lang="cs-CZ" sz="2600" dirty="0" smtClean="0">
                <a:latin typeface="Arial Narrow" panose="020B0606020202030204" pitchFamily="34" charset="0"/>
              </a:rPr>
              <a:t>Nestátní nezisková organizace</a:t>
            </a:r>
          </a:p>
          <a:p>
            <a:r>
              <a:rPr lang="cs-CZ" sz="2600" dirty="0" smtClean="0">
                <a:latin typeface="Arial Narrow" panose="020B0606020202030204" pitchFamily="34" charset="0"/>
              </a:rPr>
              <a:t>Církve </a:t>
            </a:r>
            <a:endParaRPr lang="cs-CZ" sz="2600" dirty="0">
              <a:latin typeface="Arial Narrow" panose="020B0606020202030204" pitchFamily="34" charset="0"/>
            </a:endParaRPr>
          </a:p>
          <a:p>
            <a:r>
              <a:rPr lang="cs-CZ" sz="2600" dirty="0" smtClean="0">
                <a:latin typeface="Arial Narrow" panose="020B0606020202030204" pitchFamily="34" charset="0"/>
              </a:rPr>
              <a:t>Církevní organizace</a:t>
            </a:r>
          </a:p>
          <a:p>
            <a:r>
              <a:rPr lang="cs-CZ" sz="2600" dirty="0" smtClean="0">
                <a:latin typeface="Arial Narrow" panose="020B0606020202030204" pitchFamily="34" charset="0"/>
              </a:rPr>
              <a:t>Organizační složky státu</a:t>
            </a:r>
          </a:p>
          <a:p>
            <a:r>
              <a:rPr lang="cs-CZ" sz="2600" dirty="0" smtClean="0">
                <a:latin typeface="Arial Narrow" panose="020B0606020202030204" pitchFamily="34" charset="0"/>
              </a:rPr>
              <a:t>Příspěvkové organizace organizačních složek státu</a:t>
            </a:r>
          </a:p>
          <a:p>
            <a:r>
              <a:rPr lang="cs-CZ" sz="2600" dirty="0" smtClean="0">
                <a:latin typeface="Arial Narrow" panose="020B0606020202030204" pitchFamily="34" charset="0"/>
              </a:rPr>
              <a:t>Školy </a:t>
            </a:r>
            <a:r>
              <a:rPr lang="cs-CZ" sz="2600" dirty="0">
                <a:latin typeface="Arial Narrow" panose="020B0606020202030204" pitchFamily="34" charset="0"/>
              </a:rPr>
              <a:t>a školská zařízení </a:t>
            </a:r>
            <a:r>
              <a:rPr lang="cs-CZ" sz="2600" dirty="0" smtClean="0">
                <a:latin typeface="Arial Narrow" panose="020B0606020202030204" pitchFamily="34" charset="0"/>
              </a:rPr>
              <a:t>a </a:t>
            </a:r>
            <a:r>
              <a:rPr lang="cs-CZ" sz="2600" dirty="0">
                <a:latin typeface="Arial Narrow" panose="020B0606020202030204" pitchFamily="34" charset="0"/>
              </a:rPr>
              <a:t>další subjekty podílející se na realizaci vzdělávacích </a:t>
            </a:r>
            <a:r>
              <a:rPr lang="cs-CZ" sz="2600" dirty="0" smtClean="0">
                <a:latin typeface="Arial Narrow" panose="020B0606020202030204" pitchFamily="34" charset="0"/>
              </a:rPr>
              <a:t>aktivit</a:t>
            </a:r>
          </a:p>
          <a:p>
            <a:endParaRPr lang="cs-CZ" sz="2600" dirty="0" smtClean="0">
              <a:latin typeface="Arial Narrow" panose="020B0606020202030204" pitchFamily="34" charset="0"/>
            </a:endParaRPr>
          </a:p>
          <a:p>
            <a:endParaRPr lang="cs-CZ" sz="2600" dirty="0">
              <a:latin typeface="Arial Narrow" panose="020B0606020202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6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165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Mapa MAS  2014 z NS MAS Č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18664"/>
          </a:xfrm>
        </p:spPr>
      </p:pic>
      <p:grpSp>
        <p:nvGrpSpPr>
          <p:cNvPr id="5" name="Skupina 4"/>
          <p:cNvGrpSpPr/>
          <p:nvPr/>
        </p:nvGrpSpPr>
        <p:grpSpPr>
          <a:xfrm>
            <a:off x="683568" y="5597860"/>
            <a:ext cx="7587843" cy="1260140"/>
            <a:chOff x="1268633" y="5517232"/>
            <a:chExt cx="7587843" cy="1260140"/>
          </a:xfrm>
        </p:grpSpPr>
        <p:pic>
          <p:nvPicPr>
            <p:cNvPr id="6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8633" y="5810708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4631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41248"/>
          </a:xfrm>
        </p:spPr>
        <p:txBody>
          <a:bodyPr/>
          <a:lstStyle/>
          <a:p>
            <a:pPr algn="ctr"/>
            <a:r>
              <a:rPr lang="cs-CZ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731696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Infrastruktura základních škol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668072" cy="4767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latin typeface="Arial Narrow" panose="020B0606020202030204" pitchFamily="34" charset="0"/>
              </a:rPr>
              <a:t>Podpora </a:t>
            </a:r>
            <a:r>
              <a:rPr lang="cs-CZ" sz="1600" dirty="0">
                <a:latin typeface="Arial Narrow" panose="020B0606020202030204" pitchFamily="34" charset="0"/>
              </a:rPr>
              <a:t>může být poskytnuta </a:t>
            </a:r>
            <a:r>
              <a:rPr lang="cs-CZ" sz="1600" dirty="0" smtClean="0">
                <a:latin typeface="Arial Narrow" panose="020B0606020202030204" pitchFamily="34" charset="0"/>
              </a:rPr>
              <a:t>ve </a:t>
            </a:r>
            <a:r>
              <a:rPr lang="cs-CZ" sz="1600" dirty="0">
                <a:latin typeface="Arial Narrow" panose="020B0606020202030204" pitchFamily="34" charset="0"/>
              </a:rPr>
              <a:t>vazbě na:</a:t>
            </a:r>
          </a:p>
          <a:p>
            <a:r>
              <a:rPr lang="cs-CZ" sz="1600" dirty="0" smtClean="0">
                <a:latin typeface="Arial Narrow" panose="020B0606020202030204" pitchFamily="34" charset="0"/>
              </a:rPr>
              <a:t>a) Zvýšení kvality vzdělávání v </a:t>
            </a:r>
            <a:r>
              <a:rPr lang="cs-CZ" sz="1600" b="1" dirty="0" smtClean="0">
                <a:latin typeface="Arial Narrow" panose="020B0606020202030204" pitchFamily="34" charset="0"/>
              </a:rPr>
              <a:t>klíčových</a:t>
            </a:r>
            <a:r>
              <a:rPr lang="cs-CZ" sz="1600" dirty="0" smtClean="0">
                <a:latin typeface="Arial Narrow" panose="020B0606020202030204" pitchFamily="34" charset="0"/>
              </a:rPr>
              <a:t> </a:t>
            </a:r>
            <a:r>
              <a:rPr lang="cs-CZ" sz="1600" b="1" dirty="0" smtClean="0">
                <a:latin typeface="Arial Narrow" panose="020B0606020202030204" pitchFamily="34" charset="0"/>
              </a:rPr>
              <a:t>kompetencích</a:t>
            </a:r>
            <a:r>
              <a:rPr lang="cs-CZ" sz="1600" dirty="0" smtClean="0">
                <a:latin typeface="Arial Narrow" panose="020B0606020202030204" pitchFamily="34" charset="0"/>
              </a:rPr>
              <a:t> ve vazbě na budoucí uplatnění na trhu práce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komunikace </a:t>
            </a:r>
            <a:r>
              <a:rPr lang="cs-CZ" sz="1400" dirty="0">
                <a:latin typeface="Arial Narrow" panose="020B0606020202030204" pitchFamily="34" charset="0"/>
              </a:rPr>
              <a:t>v cizích </a:t>
            </a:r>
            <a:r>
              <a:rPr lang="cs-CZ" sz="1400" dirty="0" smtClean="0">
                <a:latin typeface="Arial Narrow" panose="020B0606020202030204" pitchFamily="34" charset="0"/>
              </a:rPr>
              <a:t>jazycích,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přírodní vědy, 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technické </a:t>
            </a:r>
            <a:r>
              <a:rPr lang="cs-CZ" sz="1400" dirty="0">
                <a:latin typeface="Arial Narrow" panose="020B0606020202030204" pitchFamily="34" charset="0"/>
              </a:rPr>
              <a:t>a řemeslné </a:t>
            </a:r>
            <a:r>
              <a:rPr lang="cs-CZ" sz="1400" dirty="0" smtClean="0">
                <a:latin typeface="Arial Narrow" panose="020B0606020202030204" pitchFamily="34" charset="0"/>
              </a:rPr>
              <a:t>obory</a:t>
            </a:r>
          </a:p>
          <a:p>
            <a:pPr lvl="1"/>
            <a:r>
              <a:rPr lang="cs-CZ" sz="1400" dirty="0">
                <a:latin typeface="Arial Narrow" panose="020B0606020202030204" pitchFamily="34" charset="0"/>
              </a:rPr>
              <a:t>práce s digitálními </a:t>
            </a:r>
            <a:r>
              <a:rPr lang="cs-CZ" sz="1400" dirty="0" smtClean="0">
                <a:latin typeface="Arial Narrow" panose="020B0606020202030204" pitchFamily="34" charset="0"/>
              </a:rPr>
              <a:t>technologiemi</a:t>
            </a:r>
            <a:endParaRPr lang="cs-CZ" sz="1400" dirty="0">
              <a:latin typeface="Arial Narrow" panose="020B0606020202030204" pitchFamily="34" charset="0"/>
            </a:endParaRPr>
          </a:p>
          <a:p>
            <a:r>
              <a:rPr lang="cs-CZ" sz="1600" dirty="0" smtClean="0">
                <a:latin typeface="Arial Narrow" panose="020B0606020202030204" pitchFamily="34" charset="0"/>
              </a:rPr>
              <a:t>b) budování </a:t>
            </a:r>
            <a:r>
              <a:rPr lang="cs-CZ" sz="1600" dirty="0">
                <a:latin typeface="Arial Narrow" panose="020B0606020202030204" pitchFamily="34" charset="0"/>
              </a:rPr>
              <a:t>bezbariérovosti </a:t>
            </a:r>
            <a:r>
              <a:rPr lang="cs-CZ" sz="1600" dirty="0" smtClean="0">
                <a:latin typeface="Arial Narrow" panose="020B0606020202030204" pitchFamily="34" charset="0"/>
              </a:rPr>
              <a:t>škol (NE </a:t>
            </a:r>
            <a:r>
              <a:rPr lang="cs-CZ" sz="1600" dirty="0" err="1" smtClean="0">
                <a:latin typeface="Arial Narrow" panose="020B0606020202030204" pitchFamily="34" charset="0"/>
              </a:rPr>
              <a:t>sam</a:t>
            </a:r>
            <a:r>
              <a:rPr lang="cs-CZ" sz="1600" dirty="0" smtClean="0">
                <a:latin typeface="Arial Narrow" panose="020B0606020202030204" pitchFamily="34" charset="0"/>
              </a:rPr>
              <a:t>. projekt)</a:t>
            </a:r>
          </a:p>
          <a:p>
            <a:r>
              <a:rPr lang="cs-CZ" sz="1600" dirty="0" smtClean="0">
                <a:latin typeface="Arial Narrow" panose="020B0606020202030204" pitchFamily="34" charset="0"/>
                <a:sym typeface="Wingdings" pitchFamily="2" charset="2"/>
              </a:rPr>
              <a:t> zajištění vnitřní konektivity a připojení k internetu, aktivity vedoucí k sociální inkluzi</a:t>
            </a:r>
            <a:endParaRPr lang="cs-CZ" sz="1600" dirty="0">
              <a:latin typeface="Arial Narrow" panose="020B0606020202030204" pitchFamily="34" charset="0"/>
            </a:endParaRPr>
          </a:p>
          <a:p>
            <a:r>
              <a:rPr lang="cs-CZ" sz="1600" dirty="0" smtClean="0">
                <a:latin typeface="Arial Narrow" panose="020B0606020202030204" pitchFamily="34" charset="0"/>
              </a:rPr>
              <a:t>Projektové </a:t>
            </a:r>
            <a:r>
              <a:rPr lang="cs-CZ" sz="1600" dirty="0">
                <a:latin typeface="Arial Narrow" panose="020B0606020202030204" pitchFamily="34" charset="0"/>
              </a:rPr>
              <a:t>záměry musí být v </a:t>
            </a:r>
            <a:r>
              <a:rPr lang="cs-CZ" sz="1600" b="1" dirty="0">
                <a:latin typeface="Arial Narrow" panose="020B0606020202030204" pitchFamily="34" charset="0"/>
              </a:rPr>
              <a:t>souladu </a:t>
            </a:r>
            <a:r>
              <a:rPr lang="cs-CZ" sz="1600" b="1" dirty="0" smtClean="0">
                <a:latin typeface="Arial Narrow" panose="020B0606020202030204" pitchFamily="34" charset="0"/>
              </a:rPr>
              <a:t>se Strategickým rámcem MAP</a:t>
            </a:r>
          </a:p>
          <a:p>
            <a:r>
              <a:rPr lang="cs-CZ" sz="1600" dirty="0" smtClean="0">
                <a:latin typeface="Arial Narrow" panose="020B0606020202030204" pitchFamily="34" charset="0"/>
              </a:rPr>
              <a:t>Výstavba nové ZŠ (IZO) a rekonstrukce nevyhovující technický stav – NELZE</a:t>
            </a:r>
          </a:p>
          <a:p>
            <a:r>
              <a:rPr lang="cs-CZ" sz="1600" dirty="0" smtClean="0">
                <a:latin typeface="Arial Narrow" panose="020B0606020202030204" pitchFamily="34" charset="0"/>
              </a:rPr>
              <a:t>Klíčové kompetence IROP jsou vázány na RVP ZV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Jazyk a jazyková komunikace (cizí jazyk, další cizí jazyk)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Člověk a jeho svět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Matematika a její aplikace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Člověk a příroda ( FY, CHEM, PŘ, ZEM)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Člověk a svět práce, a průřezová témata RVP ZV</a:t>
            </a:r>
          </a:p>
          <a:p>
            <a:pPr lvl="1"/>
            <a:r>
              <a:rPr lang="cs-CZ" sz="1400" dirty="0" smtClean="0">
                <a:latin typeface="Arial Narrow" panose="020B0606020202030204" pitchFamily="34" charset="0"/>
              </a:rPr>
              <a:t>Environmentální výchova</a:t>
            </a:r>
          </a:p>
          <a:p>
            <a:r>
              <a:rPr lang="cs-CZ" sz="1600" dirty="0" smtClean="0">
                <a:latin typeface="Arial Narrow" panose="020B0606020202030204" pitchFamily="34" charset="0"/>
              </a:rPr>
              <a:t>Tyto oblasti musí mít škola zapracované ve svém ŠVP</a:t>
            </a:r>
            <a:endParaRPr lang="cs-CZ" sz="1600" dirty="0">
              <a:latin typeface="Arial Narrow" panose="020B0606020202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06953" y="5752766"/>
            <a:ext cx="8172908" cy="1260140"/>
            <a:chOff x="683568" y="5517232"/>
            <a:chExt cx="8172908" cy="1260140"/>
          </a:xfrm>
        </p:grpSpPr>
        <p:pic>
          <p:nvPicPr>
            <p:cNvPr id="6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382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67" y="18864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Infrastruktura základních škol</a:t>
            </a:r>
            <a:endParaRPr lang="cs-CZ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35796" y="113326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Způsobilé výdaje</a:t>
            </a:r>
            <a:endParaRPr lang="cs-CZ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49054"/>
              </p:ext>
            </p:extLst>
          </p:nvPr>
        </p:nvGraphicFramePr>
        <p:xfrm>
          <a:off x="34312" y="1628800"/>
          <a:ext cx="9109688" cy="4500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54844"/>
                <a:gridCol w="455484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Hlavní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 aktivity </a:t>
                      </a:r>
                    </a:p>
                    <a:p>
                      <a:pPr algn="ctr"/>
                      <a:r>
                        <a:rPr lang="cs-CZ" b="0" baseline="0" dirty="0" smtClean="0">
                          <a:latin typeface="Arial Narrow" panose="020B0606020202030204" pitchFamily="34" charset="0"/>
                        </a:rPr>
                        <a:t>Min. 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85% </a:t>
                      </a:r>
                      <a:r>
                        <a:rPr lang="cs-CZ" b="0" baseline="0" dirty="0" smtClean="0">
                          <a:latin typeface="Arial Narrow" panose="020B0606020202030204" pitchFamily="34" charset="0"/>
                        </a:rPr>
                        <a:t>celkových způsobilých výdajů</a:t>
                      </a:r>
                      <a:endParaRPr lang="cs-CZ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Vedlejší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 aktivity</a:t>
                      </a:r>
                    </a:p>
                    <a:p>
                      <a:pPr algn="ctr"/>
                      <a:r>
                        <a:rPr lang="cs-CZ" b="0" baseline="0" dirty="0" smtClean="0">
                          <a:latin typeface="Arial Narrow" panose="020B0606020202030204" pitchFamily="34" charset="0"/>
                        </a:rPr>
                        <a:t>Max. 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15% </a:t>
                      </a:r>
                      <a:r>
                        <a:rPr lang="cs-CZ" b="0" baseline="0" dirty="0" smtClean="0">
                          <a:latin typeface="Arial Narrow" panose="020B0606020202030204" pitchFamily="34" charset="0"/>
                        </a:rPr>
                        <a:t>celkových způsobilých výdajů</a:t>
                      </a:r>
                      <a:endParaRPr lang="cs-CZ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80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Stavby</a:t>
                      </a:r>
                      <a:br>
                        <a:rPr lang="cs-CZ" sz="1600" b="1" dirty="0" smtClean="0">
                          <a:latin typeface="Arial Narrow" panose="020B0606020202030204" pitchFamily="34" charset="0"/>
                        </a:rPr>
                      </a:br>
                      <a:r>
                        <a:rPr lang="cs-CZ" sz="1400" b="0" dirty="0" smtClean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cs-CZ" sz="1400" b="0" dirty="0" err="1" smtClean="0">
                          <a:latin typeface="Arial Narrow" panose="020B0606020202030204" pitchFamily="34" charset="0"/>
                        </a:rPr>
                        <a:t>inž</a:t>
                      </a:r>
                      <a:r>
                        <a:rPr lang="cs-CZ" sz="1400" b="0" dirty="0" smtClean="0">
                          <a:latin typeface="Arial Narrow" panose="020B0606020202030204" pitchFamily="34" charset="0"/>
                        </a:rPr>
                        <a:t>. sítě, bezbariérovost, prostory</a:t>
                      </a:r>
                      <a:r>
                        <a:rPr lang="cs-CZ" sz="1400" b="0" baseline="0" dirty="0" smtClean="0">
                          <a:latin typeface="Arial Narrow" panose="020B0606020202030204" pitchFamily="34" charset="0"/>
                        </a:rPr>
                        <a:t> ve vazbě na klíč. kompetence)</a:t>
                      </a:r>
                      <a:r>
                        <a:rPr lang="cs-CZ" sz="1400" b="0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Nákup pozemků a staveb</a:t>
                      </a:r>
                      <a:br>
                        <a:rPr lang="cs-CZ" sz="1600" b="1" dirty="0" smtClean="0">
                          <a:latin typeface="Arial Narrow" panose="020B0606020202030204" pitchFamily="34" charset="0"/>
                        </a:rPr>
                      </a:br>
                      <a:r>
                        <a:rPr lang="cs-CZ" sz="1400" b="0" baseline="0" dirty="0" smtClean="0">
                          <a:latin typeface="Arial Narrow" panose="020B0606020202030204" pitchFamily="34" charset="0"/>
                        </a:rPr>
                        <a:t>(znalecký posudek – 6 měsíců, před pořízením)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Pořízení vybavení</a:t>
                      </a:r>
                      <a:r>
                        <a:rPr lang="cs-CZ" sz="1600" b="1" baseline="0" dirty="0" smtClean="0">
                          <a:latin typeface="Arial Narrow" panose="020B0606020202030204" pitchFamily="34" charset="0"/>
                        </a:rPr>
                        <a:t> budov a zázemí</a:t>
                      </a:r>
                      <a:br>
                        <a:rPr lang="cs-CZ" sz="1600" b="1" baseline="0" dirty="0" smtClean="0">
                          <a:latin typeface="Arial Narrow" panose="020B0606020202030204" pitchFamily="34" charset="0"/>
                        </a:rPr>
                      </a:br>
                      <a:r>
                        <a:rPr lang="cs-CZ" sz="1400" b="0" baseline="0" dirty="0" smtClean="0">
                          <a:latin typeface="Arial Narrow" panose="020B0606020202030204" pitchFamily="34" charset="0"/>
                        </a:rPr>
                        <a:t>(vybavení ve vazbě na klíč. kompetence, kompenzační pomůcky,..)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1" baseline="0" dirty="0" smtClean="0">
                          <a:latin typeface="Arial Narrow" panose="020B0606020202030204" pitchFamily="34" charset="0"/>
                        </a:rPr>
                        <a:t>Vnitřní konektivita a připojení k internetu</a:t>
                      </a:r>
                      <a:br>
                        <a:rPr lang="cs-CZ" sz="1600" b="1" baseline="0" dirty="0" smtClean="0">
                          <a:latin typeface="Arial Narrow" panose="020B0606020202030204" pitchFamily="34" charset="0"/>
                        </a:rPr>
                      </a:br>
                      <a:r>
                        <a:rPr lang="cs-CZ" sz="1400" b="0" baseline="0" dirty="0" smtClean="0">
                          <a:latin typeface="Arial Narrow" panose="020B0606020202030204" pitchFamily="34" charset="0"/>
                        </a:rPr>
                        <a:t>(WAN, LAN, SW, HW)</a:t>
                      </a:r>
                      <a:r>
                        <a:rPr lang="cs-CZ" sz="1600" b="1" baseline="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cs-CZ" sz="1600" b="1" baseline="0" dirty="0" smtClean="0">
                          <a:latin typeface="Arial Narrow" panose="020B0606020202030204" pitchFamily="34" charset="0"/>
                        </a:rPr>
                      </a:br>
                      <a:r>
                        <a:rPr lang="cs-CZ" sz="1600" b="1" baseline="0" dirty="0" smtClean="0">
                          <a:latin typeface="Arial Narrow" panose="020B0606020202030204" pitchFamily="34" charset="0"/>
                        </a:rPr>
                        <a:t>DPH</a:t>
                      </a:r>
                    </a:p>
                    <a:p>
                      <a:endParaRPr lang="cs-CZ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Demolice </a:t>
                      </a: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budov v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 areálu školy</a:t>
                      </a:r>
                      <a:endParaRPr lang="cs-CZ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Pořízení bezpečnostních </a:t>
                      </a: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prvků a zařízení u vstupu do budovy</a:t>
                      </a:r>
                      <a:endParaRPr lang="cs-CZ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Úpravy venkovního prostranství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Zabezpečení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 výstavby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Projektová dokumentace stavby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Pořízení služeb bezprostředně souvisejících s realizací projektu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Nákup služeb, které jsou součástí pořízení dl. hmot. a </a:t>
                      </a:r>
                      <a:r>
                        <a:rPr lang="cs-CZ" baseline="0" dirty="0" err="1" smtClean="0">
                          <a:latin typeface="Arial Narrow" panose="020B0606020202030204" pitchFamily="34" charset="0"/>
                        </a:rPr>
                        <a:t>nehmot</a:t>
                      </a: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. majetku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Povinná publicita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baseline="0" dirty="0" smtClean="0">
                          <a:latin typeface="Arial Narrow" panose="020B0606020202030204" pitchFamily="34" charset="0"/>
                        </a:rPr>
                        <a:t>DPH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cs-CZ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505696" y="5622583"/>
            <a:ext cx="8172908" cy="1260140"/>
            <a:chOff x="683568" y="5517232"/>
            <a:chExt cx="8172908" cy="1260140"/>
          </a:xfrm>
        </p:grpSpPr>
        <p:pic>
          <p:nvPicPr>
            <p:cNvPr id="7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Skupina 8"/>
          <p:cNvGrpSpPr/>
          <p:nvPr/>
        </p:nvGrpSpPr>
        <p:grpSpPr>
          <a:xfrm>
            <a:off x="962602" y="4704515"/>
            <a:ext cx="3546388" cy="1294009"/>
            <a:chOff x="0" y="4605274"/>
            <a:chExt cx="4537688" cy="1558869"/>
          </a:xfrm>
        </p:grpSpPr>
        <p:sp>
          <p:nvSpPr>
            <p:cNvPr id="11" name="TextovéPole 10"/>
            <p:cNvSpPr txBox="1"/>
            <p:nvPr/>
          </p:nvSpPr>
          <p:spPr>
            <a:xfrm>
              <a:off x="0" y="5733256"/>
              <a:ext cx="45376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>
                  <a:latin typeface="Arial Narrow" panose="020B0606020202030204" pitchFamily="34" charset="0"/>
                </a:rPr>
                <a:t>Výklad k použití limitu 10 % celkových způsobilých výdajů na nákup pozemku dle Čl. 69 Nařízení Evropského parlamentu a Rady EU č. 1303/2013 </a:t>
              </a:r>
              <a:endParaRPr lang="cs-CZ" sz="1100" dirty="0">
                <a:latin typeface="Arial Narrow" panose="020B0606020202030204" pitchFamily="34" charset="0"/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05274"/>
              <a:ext cx="453768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0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2860</TotalTime>
  <Words>1166</Words>
  <Application>Microsoft Office PowerPoint</Application>
  <PresentationFormat>Předvádění na obrazovce (4:3)</PresentationFormat>
  <Paragraphs>198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Cesta</vt:lpstr>
      <vt:lpstr>Prezentace aplikace PowerPoint</vt:lpstr>
      <vt:lpstr>OBSAH</vt:lpstr>
      <vt:lpstr>Představení výzvy</vt:lpstr>
      <vt:lpstr>Výzva č. 2 – IROP – Rozvíjet vzdělávání</vt:lpstr>
      <vt:lpstr>Důležitá data k Výzvě č. 2 – IROP – Rozvíjet vzdělávání</vt:lpstr>
      <vt:lpstr>Oprávnění žadatelé</vt:lpstr>
      <vt:lpstr>Prezentace aplikace PowerPoint</vt:lpstr>
      <vt:lpstr>Podporované aktivity</vt:lpstr>
      <vt:lpstr>Infrastruktura základních škol</vt:lpstr>
      <vt:lpstr>Podporované aktivity</vt:lpstr>
      <vt:lpstr>Infrastruktura pro zájmové, neformální a celoživotní vzdělávání</vt:lpstr>
      <vt:lpstr>Povinné přílohy žádosti</vt:lpstr>
      <vt:lpstr>Indikátory</vt:lpstr>
      <vt:lpstr>Forma žádosti o podporu</vt:lpstr>
      <vt:lpstr>Prezentace aplikace PowerPoint</vt:lpstr>
      <vt:lpstr>Další důležité informace</vt:lpstr>
      <vt:lpstr>Hodnocení a výběr projektů</vt:lpstr>
      <vt:lpstr>Formální hodnocení a přijatelnost</vt:lpstr>
      <vt:lpstr>Věcné hodnocení</vt:lpstr>
      <vt:lpstr>Kontrola CrR </vt:lpstr>
      <vt:lpstr>publicita</vt:lpstr>
      <vt:lpstr>Monitorování projektu</vt:lpstr>
      <vt:lpstr>dokumentace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č. 2 MAS Znojemské vinařství, z.s.</dc:title>
  <dc:creator>Kancelar4</dc:creator>
  <cp:lastModifiedBy>Hanka</cp:lastModifiedBy>
  <cp:revision>171</cp:revision>
  <dcterms:created xsi:type="dcterms:W3CDTF">2018-11-02T13:10:42Z</dcterms:created>
  <dcterms:modified xsi:type="dcterms:W3CDTF">2019-01-09T20:33:28Z</dcterms:modified>
</cp:coreProperties>
</file>