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6"/>
  </p:notesMasterIdLst>
  <p:handoutMasterIdLst>
    <p:handoutMasterId r:id="rId27"/>
  </p:handoutMasterIdLst>
  <p:sldIdLst>
    <p:sldId id="256" r:id="rId3"/>
    <p:sldId id="257" r:id="rId4"/>
    <p:sldId id="258" r:id="rId5"/>
    <p:sldId id="259" r:id="rId6"/>
    <p:sldId id="260" r:id="rId7"/>
    <p:sldId id="261" r:id="rId8"/>
    <p:sldId id="263" r:id="rId9"/>
    <p:sldId id="290" r:id="rId10"/>
    <p:sldId id="291" r:id="rId11"/>
    <p:sldId id="285" r:id="rId12"/>
    <p:sldId id="287" r:id="rId13"/>
    <p:sldId id="286" r:id="rId14"/>
    <p:sldId id="288" r:id="rId15"/>
    <p:sldId id="262" r:id="rId16"/>
    <p:sldId id="264" r:id="rId17"/>
    <p:sldId id="274" r:id="rId18"/>
    <p:sldId id="275" r:id="rId19"/>
    <p:sldId id="276" r:id="rId20"/>
    <p:sldId id="277" r:id="rId21"/>
    <p:sldId id="278" r:id="rId22"/>
    <p:sldId id="280" r:id="rId23"/>
    <p:sldId id="289" r:id="rId24"/>
    <p:sldId id="283" r:id="rId2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p:cViewPr>
        <p:scale>
          <a:sx n="100" d="100"/>
          <a:sy n="100" d="100"/>
        </p:scale>
        <p:origin x="-1968"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BCC9741-365D-49D8-8CBD-BDDC17DA49D0}" type="datetimeFigureOut">
              <a:rPr lang="cs-CZ" smtClean="0"/>
              <a:pPr/>
              <a:t>14. 9. 2020</a:t>
            </a:fld>
            <a:endParaRPr lang="cs-CZ"/>
          </a:p>
        </p:txBody>
      </p:sp>
      <p:sp>
        <p:nvSpPr>
          <p:cNvPr id="4" name="Zástupný symbol pro zápatí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C516C359-9BBA-42E4-BEE1-15AB6C2C533F}"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8"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cs-CZ" sz="1800" b="0" strike="noStrike" spc="-1">
                <a:solidFill>
                  <a:srgbClr val="000000"/>
                </a:solidFill>
                <a:latin typeface="Georgia"/>
              </a:rPr>
              <a:t>Klikněte pro přesun snímku</a:t>
            </a:r>
          </a:p>
        </p:txBody>
      </p:sp>
      <p:sp>
        <p:nvSpPr>
          <p:cNvPr id="239" name="PlaceHolder 2"/>
          <p:cNvSpPr>
            <a:spLocks noGrp="1"/>
          </p:cNvSpPr>
          <p:nvPr>
            <p:ph type="body"/>
          </p:nvPr>
        </p:nvSpPr>
        <p:spPr>
          <a:xfrm>
            <a:off x="756000" y="5078520"/>
            <a:ext cx="6047640" cy="4811040"/>
          </a:xfrm>
          <a:prstGeom prst="rect">
            <a:avLst/>
          </a:prstGeom>
        </p:spPr>
        <p:txBody>
          <a:bodyPr lIns="0" tIns="0" rIns="0" bIns="0">
            <a:noAutofit/>
          </a:bodyPr>
          <a:lstStyle/>
          <a:p>
            <a:r>
              <a:rPr lang="cs-CZ" sz="2000" b="0" strike="noStrike" spc="-1">
                <a:latin typeface="Arial"/>
              </a:rPr>
              <a:t>Klikněte pro úpravu formátu komentářů</a:t>
            </a:r>
          </a:p>
        </p:txBody>
      </p:sp>
      <p:sp>
        <p:nvSpPr>
          <p:cNvPr id="240" name="PlaceHolder 3"/>
          <p:cNvSpPr>
            <a:spLocks noGrp="1"/>
          </p:cNvSpPr>
          <p:nvPr>
            <p:ph type="hdr"/>
          </p:nvPr>
        </p:nvSpPr>
        <p:spPr>
          <a:xfrm>
            <a:off x="0" y="0"/>
            <a:ext cx="3280680" cy="534240"/>
          </a:xfrm>
          <a:prstGeom prst="rect">
            <a:avLst/>
          </a:prstGeom>
        </p:spPr>
        <p:txBody>
          <a:bodyPr lIns="0" tIns="0" rIns="0" bIns="0">
            <a:noAutofit/>
          </a:bodyPr>
          <a:lstStyle/>
          <a:p>
            <a:r>
              <a:rPr lang="cs-CZ" sz="1400" b="0" strike="noStrike" spc="-1">
                <a:latin typeface="Times New Roman"/>
              </a:rPr>
              <a:t> </a:t>
            </a:r>
          </a:p>
        </p:txBody>
      </p:sp>
      <p:sp>
        <p:nvSpPr>
          <p:cNvPr id="241"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cs-CZ" sz="1400" b="0" strike="noStrike" spc="-1">
                <a:latin typeface="Times New Roman"/>
              </a:rPr>
              <a:t> </a:t>
            </a:r>
          </a:p>
        </p:txBody>
      </p:sp>
      <p:sp>
        <p:nvSpPr>
          <p:cNvPr id="242" name="PlaceHolder 5"/>
          <p:cNvSpPr>
            <a:spLocks noGrp="1"/>
          </p:cNvSpPr>
          <p:nvPr>
            <p:ph type="ftr"/>
          </p:nvPr>
        </p:nvSpPr>
        <p:spPr>
          <a:xfrm>
            <a:off x="0" y="10157400"/>
            <a:ext cx="3280680" cy="534240"/>
          </a:xfrm>
          <a:prstGeom prst="rect">
            <a:avLst/>
          </a:prstGeom>
        </p:spPr>
        <p:txBody>
          <a:bodyPr lIns="0" tIns="0" rIns="0" bIns="0" anchor="b">
            <a:noAutofit/>
          </a:bodyPr>
          <a:lstStyle/>
          <a:p>
            <a:r>
              <a:rPr lang="cs-CZ" sz="1400" b="0" strike="noStrike" spc="-1">
                <a:latin typeface="Times New Roman"/>
              </a:rPr>
              <a:t> </a:t>
            </a:r>
          </a:p>
        </p:txBody>
      </p:sp>
      <p:sp>
        <p:nvSpPr>
          <p:cNvPr id="243"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2F9E622B-1C10-4C2E-9E1F-D642C4C255E8}" type="slidenum">
              <a:rPr lang="cs-CZ" sz="1400" b="0" strike="noStrike" spc="-1">
                <a:latin typeface="Times New Roman"/>
              </a:rPr>
              <a:pPr algn="r"/>
              <a:t>‹#›</a:t>
            </a:fld>
            <a:endParaRPr lang="cs-CZ"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PlaceHolder 1"/>
          <p:cNvSpPr>
            <a:spLocks noGrp="1" noRot="1" noChangeAspect="1"/>
          </p:cNvSpPr>
          <p:nvPr>
            <p:ph type="sldImg"/>
          </p:nvPr>
        </p:nvSpPr>
        <p:spPr>
          <a:xfrm>
            <a:off x="917575" y="744538"/>
            <a:ext cx="4962525" cy="3722687"/>
          </a:xfrm>
          <a:prstGeom prst="rect">
            <a:avLst/>
          </a:prstGeom>
        </p:spPr>
      </p:sp>
      <p:sp>
        <p:nvSpPr>
          <p:cNvPr id="367" name="PlaceHolder 2"/>
          <p:cNvSpPr>
            <a:spLocks noGrp="1"/>
          </p:cNvSpPr>
          <p:nvPr>
            <p:ph type="body"/>
          </p:nvPr>
        </p:nvSpPr>
        <p:spPr>
          <a:xfrm>
            <a:off x="679680" y="4715280"/>
            <a:ext cx="5437800" cy="4466520"/>
          </a:xfrm>
          <a:prstGeom prst="rect">
            <a:avLst/>
          </a:prstGeom>
        </p:spPr>
        <p:txBody>
          <a:bodyPr>
            <a:normAutofit/>
          </a:bodyPr>
          <a:lstStyle/>
          <a:p>
            <a:endParaRPr lang="cs-CZ" sz="2000" b="0" strike="noStrike" spc="-1" dirty="0">
              <a:latin typeface="Arial"/>
            </a:endParaRPr>
          </a:p>
        </p:txBody>
      </p:sp>
      <p:sp>
        <p:nvSpPr>
          <p:cNvPr id="368" name="TextShape 3"/>
          <p:cNvSpPr txBox="1"/>
          <p:nvPr/>
        </p:nvSpPr>
        <p:spPr>
          <a:xfrm>
            <a:off x="3850560" y="9428760"/>
            <a:ext cx="2945160" cy="496080"/>
          </a:xfrm>
          <a:prstGeom prst="rect">
            <a:avLst/>
          </a:prstGeom>
          <a:noFill/>
          <a:ln>
            <a:noFill/>
          </a:ln>
        </p:spPr>
        <p:txBody>
          <a:bodyPr anchor="b">
            <a:noAutofit/>
          </a:bodyPr>
          <a:lstStyle/>
          <a:p>
            <a:pPr algn="r">
              <a:lnSpc>
                <a:spcPct val="100000"/>
              </a:lnSpc>
            </a:pPr>
            <a:fld id="{E39C09D8-355E-41E8-B551-27786D8E463A}" type="slidenum">
              <a:rPr lang="cs-CZ" sz="1200" b="0" strike="noStrike" spc="-1">
                <a:solidFill>
                  <a:srgbClr val="000000"/>
                </a:solidFill>
                <a:latin typeface="+mn-lt"/>
                <a:ea typeface="+mn-ea"/>
              </a:rPr>
              <a:pPr algn="r">
                <a:lnSpc>
                  <a:spcPct val="100000"/>
                </a:lnSpc>
              </a:pPr>
              <a:t>1</a:t>
            </a:fld>
            <a:endParaRPr lang="cs-CZ" sz="1200" b="0" strike="noStrike" spc="-1" dirty="0">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51" name="PlaceHolder 2"/>
          <p:cNvSpPr>
            <a:spLocks noGrp="1"/>
          </p:cNvSpPr>
          <p:nvPr>
            <p:ph type="body"/>
          </p:nvPr>
        </p:nvSpPr>
        <p:spPr>
          <a:xfrm>
            <a:off x="457200" y="2249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2" name="PlaceHolder 3"/>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54"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5"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6"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57" name="PlaceHolder 5"/>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59" name="PlaceHolder 2"/>
          <p:cNvSpPr>
            <a:spLocks noGrp="1"/>
          </p:cNvSpPr>
          <p:nvPr>
            <p:ph type="body"/>
          </p:nvPr>
        </p:nvSpPr>
        <p:spPr>
          <a:xfrm>
            <a:off x="45720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0" name="PlaceHolder 3"/>
          <p:cNvSpPr>
            <a:spLocks noGrp="1"/>
          </p:cNvSpPr>
          <p:nvPr>
            <p:ph type="body"/>
          </p:nvPr>
        </p:nvSpPr>
        <p:spPr>
          <a:xfrm>
            <a:off x="323964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1" name="PlaceHolder 4"/>
          <p:cNvSpPr>
            <a:spLocks noGrp="1"/>
          </p:cNvSpPr>
          <p:nvPr>
            <p:ph type="body"/>
          </p:nvPr>
        </p:nvSpPr>
        <p:spPr>
          <a:xfrm>
            <a:off x="602208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2" name="PlaceHolder 5"/>
          <p:cNvSpPr>
            <a:spLocks noGrp="1"/>
          </p:cNvSpPr>
          <p:nvPr>
            <p:ph type="body"/>
          </p:nvPr>
        </p:nvSpPr>
        <p:spPr>
          <a:xfrm>
            <a:off x="45720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3" name="PlaceHolder 6"/>
          <p:cNvSpPr>
            <a:spLocks noGrp="1"/>
          </p:cNvSpPr>
          <p:nvPr>
            <p:ph type="body"/>
          </p:nvPr>
        </p:nvSpPr>
        <p:spPr>
          <a:xfrm>
            <a:off x="323964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64" name="PlaceHolder 7"/>
          <p:cNvSpPr>
            <a:spLocks noGrp="1"/>
          </p:cNvSpPr>
          <p:nvPr>
            <p:ph type="body"/>
          </p:nvPr>
        </p:nvSpPr>
        <p:spPr>
          <a:xfrm>
            <a:off x="602208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84" name="PlaceHolder 2"/>
          <p:cNvSpPr>
            <a:spLocks noGrp="1"/>
          </p:cNvSpPr>
          <p:nvPr>
            <p:ph type="subTitle"/>
          </p:nvPr>
        </p:nvSpPr>
        <p:spPr>
          <a:xfrm>
            <a:off x="457200" y="2249280"/>
            <a:ext cx="8229240" cy="432468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86" name="PlaceHolder 2"/>
          <p:cNvSpPr>
            <a:spLocks noGrp="1"/>
          </p:cNvSpPr>
          <p:nvPr>
            <p:ph type="body"/>
          </p:nvPr>
        </p:nvSpPr>
        <p:spPr>
          <a:xfrm>
            <a:off x="457200" y="2249280"/>
            <a:ext cx="822924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88"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89"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457200" y="1143000"/>
            <a:ext cx="8229240" cy="494424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93"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4"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5"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0" name="PlaceHolder 2"/>
          <p:cNvSpPr>
            <a:spLocks noGrp="1"/>
          </p:cNvSpPr>
          <p:nvPr>
            <p:ph type="subTitle"/>
          </p:nvPr>
        </p:nvSpPr>
        <p:spPr>
          <a:xfrm>
            <a:off x="457200" y="2249280"/>
            <a:ext cx="8229240" cy="432468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97"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8"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99" name="PlaceHolder 4"/>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01"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2"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3" name="PlaceHolder 4"/>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05" name="PlaceHolder 2"/>
          <p:cNvSpPr>
            <a:spLocks noGrp="1"/>
          </p:cNvSpPr>
          <p:nvPr>
            <p:ph type="body"/>
          </p:nvPr>
        </p:nvSpPr>
        <p:spPr>
          <a:xfrm>
            <a:off x="457200" y="2249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6" name="PlaceHolder 3"/>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08"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09"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0"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1" name="PlaceHolder 5"/>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113" name="PlaceHolder 2"/>
          <p:cNvSpPr>
            <a:spLocks noGrp="1"/>
          </p:cNvSpPr>
          <p:nvPr>
            <p:ph type="body"/>
          </p:nvPr>
        </p:nvSpPr>
        <p:spPr>
          <a:xfrm>
            <a:off x="45720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4" name="PlaceHolder 3"/>
          <p:cNvSpPr>
            <a:spLocks noGrp="1"/>
          </p:cNvSpPr>
          <p:nvPr>
            <p:ph type="body"/>
          </p:nvPr>
        </p:nvSpPr>
        <p:spPr>
          <a:xfrm>
            <a:off x="323964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5" name="PlaceHolder 4"/>
          <p:cNvSpPr>
            <a:spLocks noGrp="1"/>
          </p:cNvSpPr>
          <p:nvPr>
            <p:ph type="body"/>
          </p:nvPr>
        </p:nvSpPr>
        <p:spPr>
          <a:xfrm>
            <a:off x="6022080" y="2249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6" name="PlaceHolder 5"/>
          <p:cNvSpPr>
            <a:spLocks noGrp="1"/>
          </p:cNvSpPr>
          <p:nvPr>
            <p:ph type="body"/>
          </p:nvPr>
        </p:nvSpPr>
        <p:spPr>
          <a:xfrm>
            <a:off x="45720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7" name="PlaceHolder 6"/>
          <p:cNvSpPr>
            <a:spLocks noGrp="1"/>
          </p:cNvSpPr>
          <p:nvPr>
            <p:ph type="body"/>
          </p:nvPr>
        </p:nvSpPr>
        <p:spPr>
          <a:xfrm>
            <a:off x="323964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118" name="PlaceHolder 7"/>
          <p:cNvSpPr>
            <a:spLocks noGrp="1"/>
          </p:cNvSpPr>
          <p:nvPr>
            <p:ph type="body"/>
          </p:nvPr>
        </p:nvSpPr>
        <p:spPr>
          <a:xfrm>
            <a:off x="6022080" y="4508280"/>
            <a:ext cx="26496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2" name="PlaceHolder 2"/>
          <p:cNvSpPr>
            <a:spLocks noGrp="1"/>
          </p:cNvSpPr>
          <p:nvPr>
            <p:ph type="body"/>
          </p:nvPr>
        </p:nvSpPr>
        <p:spPr>
          <a:xfrm>
            <a:off x="457200" y="2249280"/>
            <a:ext cx="822924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4"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35"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7" name="PlaceHolder 1"/>
          <p:cNvSpPr>
            <a:spLocks noGrp="1"/>
          </p:cNvSpPr>
          <p:nvPr>
            <p:ph type="subTitle"/>
          </p:nvPr>
        </p:nvSpPr>
        <p:spPr>
          <a:xfrm>
            <a:off x="457200" y="1143000"/>
            <a:ext cx="8229240" cy="4944240"/>
          </a:xfrm>
          <a:prstGeom prst="rect">
            <a:avLst/>
          </a:prstGeom>
        </p:spPr>
        <p:txBody>
          <a:bodyPr lIns="0" tIns="0" rIns="0" bIns="0" anchor="ctr">
            <a:spAutoFit/>
          </a:bodyPr>
          <a:lstStyle/>
          <a:p>
            <a:pPr algn="ctr"/>
            <a:endParaRPr lang="cs-CZ"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39"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0" name="PlaceHolder 3"/>
          <p:cNvSpPr>
            <a:spLocks noGrp="1"/>
          </p:cNvSpPr>
          <p:nvPr>
            <p:ph type="body"/>
          </p:nvPr>
        </p:nvSpPr>
        <p:spPr>
          <a:xfrm>
            <a:off x="467424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1" name="PlaceHolder 4"/>
          <p:cNvSpPr>
            <a:spLocks noGrp="1"/>
          </p:cNvSpPr>
          <p:nvPr>
            <p:ph type="body"/>
          </p:nvPr>
        </p:nvSpPr>
        <p:spPr>
          <a:xfrm>
            <a:off x="45720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43" name="PlaceHolder 2"/>
          <p:cNvSpPr>
            <a:spLocks noGrp="1"/>
          </p:cNvSpPr>
          <p:nvPr>
            <p:ph type="body"/>
          </p:nvPr>
        </p:nvSpPr>
        <p:spPr>
          <a:xfrm>
            <a:off x="457200" y="2249280"/>
            <a:ext cx="4015800" cy="432468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4"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5" name="PlaceHolder 4"/>
          <p:cNvSpPr>
            <a:spLocks noGrp="1"/>
          </p:cNvSpPr>
          <p:nvPr>
            <p:ph type="body"/>
          </p:nvPr>
        </p:nvSpPr>
        <p:spPr>
          <a:xfrm>
            <a:off x="4674240" y="4508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1143000"/>
            <a:ext cx="8229240" cy="1066320"/>
          </a:xfrm>
          <a:prstGeom prst="rect">
            <a:avLst/>
          </a:prstGeom>
        </p:spPr>
        <p:txBody>
          <a:bodyPr lIns="0" tIns="0" rIns="0" bIns="0" anchor="ctr">
            <a:spAutoFit/>
          </a:bodyPr>
          <a:lstStyle/>
          <a:p>
            <a:endParaRPr lang="cs-CZ" sz="1800" b="0" strike="noStrike" spc="-1">
              <a:solidFill>
                <a:srgbClr val="000000"/>
              </a:solidFill>
              <a:latin typeface="Georgia"/>
            </a:endParaRPr>
          </a:p>
        </p:txBody>
      </p:sp>
      <p:sp>
        <p:nvSpPr>
          <p:cNvPr id="47" name="PlaceHolder 2"/>
          <p:cNvSpPr>
            <a:spLocks noGrp="1"/>
          </p:cNvSpPr>
          <p:nvPr>
            <p:ph type="body"/>
          </p:nvPr>
        </p:nvSpPr>
        <p:spPr>
          <a:xfrm>
            <a:off x="45720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8" name="PlaceHolder 3"/>
          <p:cNvSpPr>
            <a:spLocks noGrp="1"/>
          </p:cNvSpPr>
          <p:nvPr>
            <p:ph type="body"/>
          </p:nvPr>
        </p:nvSpPr>
        <p:spPr>
          <a:xfrm>
            <a:off x="4674240" y="2249280"/>
            <a:ext cx="4015800" cy="2062800"/>
          </a:xfrm>
          <a:prstGeom prst="rect">
            <a:avLst/>
          </a:prstGeom>
        </p:spPr>
        <p:txBody>
          <a:bodyPr lIns="0" tIns="0" rIns="0" bIns="0">
            <a:normAutofit/>
          </a:bodyPr>
          <a:lstStyle/>
          <a:p>
            <a:endParaRPr lang="cs-CZ" sz="2800" b="0" strike="noStrike" spc="-1">
              <a:solidFill>
                <a:srgbClr val="000000"/>
              </a:solidFill>
              <a:latin typeface="Georgia"/>
            </a:endParaRPr>
          </a:p>
        </p:txBody>
      </p:sp>
      <p:sp>
        <p:nvSpPr>
          <p:cNvPr id="49" name="PlaceHolder 4"/>
          <p:cNvSpPr>
            <a:spLocks noGrp="1"/>
          </p:cNvSpPr>
          <p:nvPr>
            <p:ph type="body"/>
          </p:nvPr>
        </p:nvSpPr>
        <p:spPr>
          <a:xfrm>
            <a:off x="457200" y="4508280"/>
            <a:ext cx="8229240" cy="2062800"/>
          </a:xfrm>
          <a:prstGeom prst="rect">
            <a:avLst/>
          </a:prstGeom>
        </p:spPr>
        <p:txBody>
          <a:bodyPr lIns="0" tIns="0" rIns="0" bIns="0">
            <a:normAutofit/>
          </a:bodyPr>
          <a:lstStyle/>
          <a:p>
            <a:endParaRPr lang="cs-CZ" sz="2800" b="0" strike="noStrike" spc="-1">
              <a:solidFill>
                <a:srgbClr val="000000"/>
              </a:solidFill>
              <a:latin typeface="Georgi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 name="CustomShape 1" hidden="1"/>
          <p:cNvSpPr/>
          <p:nvPr/>
        </p:nvSpPr>
        <p:spPr>
          <a:xfrm>
            <a:off x="0" y="366840"/>
            <a:ext cx="9143640" cy="8388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30" name="CustomShape 2" hidden="1"/>
          <p:cNvSpPr/>
          <p:nvPr/>
        </p:nvSpPr>
        <p:spPr>
          <a:xfrm>
            <a:off x="0" y="0"/>
            <a:ext cx="9143640" cy="310320"/>
          </a:xfrm>
          <a:prstGeom prst="rect">
            <a:avLst/>
          </a:prstGeom>
          <a:solidFill>
            <a:schemeClr val="tx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 name="CustomShape 3" hidden="1"/>
          <p:cNvSpPr/>
          <p:nvPr/>
        </p:nvSpPr>
        <p:spPr>
          <a:xfrm>
            <a:off x="0" y="308160"/>
            <a:ext cx="9143640" cy="9108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3" name="CustomShape 4" hidden="1"/>
          <p:cNvSpPr/>
          <p:nvPr/>
        </p:nvSpPr>
        <p:spPr>
          <a:xfrm flipV="1">
            <a:off x="5410080" y="360000"/>
            <a:ext cx="3733560" cy="9072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CustomShape 5" hidden="1"/>
          <p:cNvSpPr/>
          <p:nvPr/>
        </p:nvSpPr>
        <p:spPr>
          <a:xfrm flipV="1">
            <a:off x="5410080" y="439200"/>
            <a:ext cx="3733560" cy="17964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 name="CustomShape 6" hidden="1"/>
          <p:cNvSpPr/>
          <p:nvPr/>
        </p:nvSpPr>
        <p:spPr>
          <a:xfrm>
            <a:off x="5407200" y="497520"/>
            <a:ext cx="3062880" cy="2700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CustomShape 7" hidden="1"/>
          <p:cNvSpPr/>
          <p:nvPr/>
        </p:nvSpPr>
        <p:spPr>
          <a:xfrm>
            <a:off x="7373520" y="588960"/>
            <a:ext cx="1599840" cy="3636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 name="CustomShape 8" hidden="1"/>
          <p:cNvSpPr/>
          <p:nvPr/>
        </p:nvSpPr>
        <p:spPr>
          <a:xfrm>
            <a:off x="9084960" y="-2160"/>
            <a:ext cx="5724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8" name="CustomShape 9" hidden="1"/>
          <p:cNvSpPr/>
          <p:nvPr/>
        </p:nvSpPr>
        <p:spPr>
          <a:xfrm>
            <a:off x="9044640" y="-2160"/>
            <a:ext cx="2700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9" name="CustomShape 10" hidden="1"/>
          <p:cNvSpPr/>
          <p:nvPr/>
        </p:nvSpPr>
        <p:spPr>
          <a:xfrm>
            <a:off x="9025560" y="-2160"/>
            <a:ext cx="8640" cy="621360"/>
          </a:xfrm>
          <a:prstGeom prst="rect">
            <a:avLst/>
          </a:prstGeom>
          <a:solidFill>
            <a:srgbClr val="FFFFFF">
              <a:alpha val="6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 name="CustomShape 11" hidden="1"/>
          <p:cNvSpPr/>
          <p:nvPr/>
        </p:nvSpPr>
        <p:spPr>
          <a:xfrm>
            <a:off x="8975520" y="-2160"/>
            <a:ext cx="27000" cy="621360"/>
          </a:xfrm>
          <a:prstGeom prst="rect">
            <a:avLst/>
          </a:prstGeom>
          <a:solidFill>
            <a:srgbClr val="FFFFFF">
              <a:alpha val="4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 name="CustomShape 12" hidden="1"/>
          <p:cNvSpPr/>
          <p:nvPr/>
        </p:nvSpPr>
        <p:spPr>
          <a:xfrm>
            <a:off x="8915760" y="360"/>
            <a:ext cx="54360" cy="585000"/>
          </a:xfrm>
          <a:prstGeom prst="rect">
            <a:avLst/>
          </a:prstGeom>
          <a:solidFill>
            <a:srgbClr val="FFFFFF">
              <a:alpha val="2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 name="CustomShape 13" hidden="1"/>
          <p:cNvSpPr/>
          <p:nvPr/>
        </p:nvSpPr>
        <p:spPr>
          <a:xfrm>
            <a:off x="8873640" y="360"/>
            <a:ext cx="8640" cy="585000"/>
          </a:xfrm>
          <a:prstGeom prst="rect">
            <a:avLst/>
          </a:prstGeom>
          <a:solidFill>
            <a:srgbClr val="FFFFFF">
              <a:alpha val="31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3" name="CustomShape 14"/>
          <p:cNvSpPr/>
          <p:nvPr/>
        </p:nvSpPr>
        <p:spPr>
          <a:xfrm flipV="1">
            <a:off x="5410080" y="3809520"/>
            <a:ext cx="3733560" cy="9072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4" name="CustomShape 15"/>
          <p:cNvSpPr/>
          <p:nvPr/>
        </p:nvSpPr>
        <p:spPr>
          <a:xfrm flipV="1">
            <a:off x="5410080" y="3896640"/>
            <a:ext cx="3733560" cy="19152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 name="CustomShape 16"/>
          <p:cNvSpPr/>
          <p:nvPr/>
        </p:nvSpPr>
        <p:spPr>
          <a:xfrm flipV="1">
            <a:off x="5410080" y="4114800"/>
            <a:ext cx="3733560" cy="8640"/>
          </a:xfrm>
          <a:prstGeom prst="rect">
            <a:avLst/>
          </a:prstGeom>
          <a:solidFill>
            <a:schemeClr val="accent2">
              <a:alpha val="65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 name="CustomShape 17"/>
          <p:cNvSpPr/>
          <p:nvPr/>
        </p:nvSpPr>
        <p:spPr>
          <a:xfrm flipV="1">
            <a:off x="5410080" y="4164120"/>
            <a:ext cx="1965600" cy="18000"/>
          </a:xfrm>
          <a:prstGeom prst="rect">
            <a:avLst/>
          </a:prstGeom>
          <a:solidFill>
            <a:schemeClr val="accent2">
              <a:alpha val="6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7" name="CustomShape 18"/>
          <p:cNvSpPr/>
          <p:nvPr/>
        </p:nvSpPr>
        <p:spPr>
          <a:xfrm flipV="1">
            <a:off x="5410080" y="4199040"/>
            <a:ext cx="1965600" cy="8640"/>
          </a:xfrm>
          <a:prstGeom prst="rect">
            <a:avLst/>
          </a:prstGeom>
          <a:solidFill>
            <a:schemeClr val="accent2">
              <a:alpha val="65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8" name="CustomShape 19"/>
          <p:cNvSpPr/>
          <p:nvPr/>
        </p:nvSpPr>
        <p:spPr>
          <a:xfrm>
            <a:off x="5410080" y="3962520"/>
            <a:ext cx="3062880" cy="2700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9" name="CustomShape 20"/>
          <p:cNvSpPr/>
          <p:nvPr/>
        </p:nvSpPr>
        <p:spPr>
          <a:xfrm>
            <a:off x="7376400" y="4061160"/>
            <a:ext cx="1599840" cy="3636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0" name="CustomShape 21"/>
          <p:cNvSpPr/>
          <p:nvPr/>
        </p:nvSpPr>
        <p:spPr>
          <a:xfrm>
            <a:off x="0" y="3649680"/>
            <a:ext cx="9143640" cy="24372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 name="CustomShape 22"/>
          <p:cNvSpPr/>
          <p:nvPr/>
        </p:nvSpPr>
        <p:spPr>
          <a:xfrm>
            <a:off x="0" y="3675600"/>
            <a:ext cx="9143640" cy="14040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2" name="CustomShape 23"/>
          <p:cNvSpPr/>
          <p:nvPr/>
        </p:nvSpPr>
        <p:spPr>
          <a:xfrm flipV="1">
            <a:off x="6414120" y="3642120"/>
            <a:ext cx="2729520" cy="24804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3" name="CustomShape 24"/>
          <p:cNvSpPr/>
          <p:nvPr/>
        </p:nvSpPr>
        <p:spPr>
          <a:xfrm>
            <a:off x="0" y="0"/>
            <a:ext cx="9143640" cy="3701520"/>
          </a:xfrm>
          <a:prstGeom prst="rect">
            <a:avLst/>
          </a:prstGeom>
          <a:solidFill>
            <a:schemeClr val="tx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4" name="PlaceHolder 25"/>
          <p:cNvSpPr>
            <a:spLocks noGrp="1"/>
          </p:cNvSpPr>
          <p:nvPr>
            <p:ph type="title"/>
          </p:nvPr>
        </p:nvSpPr>
        <p:spPr>
          <a:xfrm>
            <a:off x="457200" y="2401920"/>
            <a:ext cx="8457840" cy="1469520"/>
          </a:xfrm>
          <a:prstGeom prst="rect">
            <a:avLst/>
          </a:prstGeom>
        </p:spPr>
        <p:txBody>
          <a:bodyPr lIns="90000" tIns="45000" rIns="90000" bIns="45000" anchor="b">
            <a:noAutofit/>
          </a:bodyPr>
          <a:lstStyle/>
          <a:p>
            <a:pPr>
              <a:lnSpc>
                <a:spcPct val="100000"/>
              </a:lnSpc>
            </a:pPr>
            <a:r>
              <a:rPr lang="cs-CZ" sz="4400" b="0" strike="noStrike" spc="-1">
                <a:solidFill>
                  <a:srgbClr val="FFFFFF"/>
                </a:solidFill>
                <a:latin typeface="Trebuchet MS"/>
              </a:rPr>
              <a:t>Klepnutím lze upravit styl předlohy nadpisů.</a:t>
            </a:r>
            <a:endParaRPr lang="cs-CZ" sz="4400" b="0" strike="noStrike" spc="-1">
              <a:solidFill>
                <a:srgbClr val="000000"/>
              </a:solidFill>
              <a:latin typeface="Georgia"/>
            </a:endParaRPr>
          </a:p>
        </p:txBody>
      </p:sp>
      <p:sp>
        <p:nvSpPr>
          <p:cNvPr id="25" name="PlaceHolder 26"/>
          <p:cNvSpPr>
            <a:spLocks noGrp="1"/>
          </p:cNvSpPr>
          <p:nvPr>
            <p:ph type="dt"/>
          </p:nvPr>
        </p:nvSpPr>
        <p:spPr>
          <a:xfrm>
            <a:off x="6705720" y="4206240"/>
            <a:ext cx="959760" cy="456840"/>
          </a:xfrm>
          <a:prstGeom prst="rect">
            <a:avLst/>
          </a:prstGeom>
        </p:spPr>
        <p:txBody>
          <a:bodyPr lIns="90000" tIns="45000" rIns="90000" bIns="45000">
            <a:noAutofit/>
          </a:bodyPr>
          <a:lstStyle/>
          <a:p>
            <a:pPr>
              <a:lnSpc>
                <a:spcPct val="100000"/>
              </a:lnSpc>
            </a:pPr>
            <a:fld id="{871268F5-3A82-457F-81B2-AE52EF1558F6}" type="datetime1">
              <a:rPr lang="cs-CZ" sz="800" b="0" strike="noStrike" spc="-1">
                <a:solidFill>
                  <a:srgbClr val="CCAF0A"/>
                </a:solidFill>
                <a:latin typeface="Georgia"/>
              </a:rPr>
              <a:pPr>
                <a:lnSpc>
                  <a:spcPct val="100000"/>
                </a:lnSpc>
              </a:pPr>
              <a:t>14. 9. 2020</a:t>
            </a:fld>
            <a:endParaRPr lang="cs-CZ" sz="800" b="0" strike="noStrike" spc="-1">
              <a:latin typeface="Times New Roman"/>
            </a:endParaRPr>
          </a:p>
        </p:txBody>
      </p:sp>
      <p:sp>
        <p:nvSpPr>
          <p:cNvPr id="26" name="PlaceHolder 27"/>
          <p:cNvSpPr>
            <a:spLocks noGrp="1"/>
          </p:cNvSpPr>
          <p:nvPr>
            <p:ph type="ftr"/>
          </p:nvPr>
        </p:nvSpPr>
        <p:spPr>
          <a:xfrm>
            <a:off x="5410080" y="4205160"/>
            <a:ext cx="1294920" cy="456840"/>
          </a:xfrm>
          <a:prstGeom prst="rect">
            <a:avLst/>
          </a:prstGeom>
        </p:spPr>
        <p:txBody>
          <a:bodyPr lIns="90000" tIns="45000" rIns="90000" bIns="45000">
            <a:noAutofit/>
          </a:bodyPr>
          <a:lstStyle/>
          <a:p>
            <a:endParaRPr lang="cs-CZ" sz="2400" b="0" strike="noStrike" spc="-1">
              <a:latin typeface="Times New Roman"/>
            </a:endParaRPr>
          </a:p>
        </p:txBody>
      </p:sp>
      <p:sp>
        <p:nvSpPr>
          <p:cNvPr id="27" name="PlaceHolder 28"/>
          <p:cNvSpPr>
            <a:spLocks noGrp="1"/>
          </p:cNvSpPr>
          <p:nvPr>
            <p:ph type="sldNum"/>
          </p:nvPr>
        </p:nvSpPr>
        <p:spPr>
          <a:xfrm>
            <a:off x="8319960" y="1080"/>
            <a:ext cx="747360" cy="365400"/>
          </a:xfrm>
          <a:prstGeom prst="rect">
            <a:avLst/>
          </a:prstGeom>
        </p:spPr>
        <p:txBody>
          <a:bodyPr lIns="90000" tIns="45000" rIns="90000" bIns="45000" anchor="b">
            <a:noAutofit/>
          </a:bodyPr>
          <a:lstStyle/>
          <a:p>
            <a:pPr algn="r">
              <a:lnSpc>
                <a:spcPct val="100000"/>
              </a:lnSpc>
            </a:pPr>
            <a:fld id="{93FA4354-2A65-4452-A9DA-79C22EADE5BA}" type="slidenum">
              <a:rPr lang="cs-CZ" sz="1800" b="0" strike="noStrike" spc="-1">
                <a:solidFill>
                  <a:srgbClr val="FFFFFF"/>
                </a:solidFill>
                <a:latin typeface="Georgia"/>
              </a:rPr>
              <a:pPr algn="r">
                <a:lnSpc>
                  <a:spcPct val="100000"/>
                </a:lnSpc>
              </a:pPr>
              <a:t>‹#›</a:t>
            </a:fld>
            <a:endParaRPr lang="cs-CZ" sz="1800" b="0" strike="noStrike" spc="-1">
              <a:latin typeface="Times New Roman"/>
            </a:endParaRPr>
          </a:p>
        </p:txBody>
      </p:sp>
      <p:sp>
        <p:nvSpPr>
          <p:cNvPr id="28" name="PlaceHolder 29"/>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2800" b="0" strike="noStrike" spc="-1">
                <a:solidFill>
                  <a:srgbClr val="000000"/>
                </a:solidFill>
                <a:latin typeface="Georgia"/>
              </a:rPr>
              <a:t>Klikněte pro úpravu formátu textu osnovy</a:t>
            </a:r>
          </a:p>
          <a:p>
            <a:pPr marL="864000" lvl="1" indent="-324000">
              <a:spcBef>
                <a:spcPts val="1134"/>
              </a:spcBef>
              <a:buClr>
                <a:srgbClr val="000000"/>
              </a:buClr>
              <a:buSzPct val="75000"/>
              <a:buFont typeface="Symbol" charset="2"/>
              <a:buChar char=""/>
            </a:pPr>
            <a:r>
              <a:rPr lang="cs-CZ" sz="2400" b="0" strike="noStrike" spc="-1">
                <a:solidFill>
                  <a:srgbClr val="6EA0B0"/>
                </a:solidFill>
                <a:latin typeface="Georgia"/>
              </a:rPr>
              <a:t>Druhá úroveň</a:t>
            </a:r>
          </a:p>
          <a:p>
            <a:pPr marL="1296000" lvl="2" indent="-288000">
              <a:spcBef>
                <a:spcPts val="850"/>
              </a:spcBef>
              <a:buClr>
                <a:srgbClr val="000000"/>
              </a:buClr>
              <a:buSzPct val="45000"/>
              <a:buFont typeface="Wingdings" charset="2"/>
              <a:buChar char=""/>
            </a:pPr>
            <a:r>
              <a:rPr lang="cs-CZ" sz="2200" b="0" strike="noStrike" spc="-1">
                <a:solidFill>
                  <a:srgbClr val="6EA0B0"/>
                </a:solidFill>
                <a:latin typeface="Georgia"/>
              </a:rPr>
              <a:t>Třetí úroveň</a:t>
            </a:r>
          </a:p>
          <a:p>
            <a:pPr marL="1728000" lvl="3" indent="-216000">
              <a:spcBef>
                <a:spcPts val="567"/>
              </a:spcBef>
              <a:buClr>
                <a:srgbClr val="000000"/>
              </a:buClr>
              <a:buSzPct val="75000"/>
              <a:buFont typeface="Symbol" charset="2"/>
              <a:buChar char=""/>
            </a:pPr>
            <a:r>
              <a:rPr lang="cs-CZ" sz="2000" b="0" strike="noStrike" spc="-1">
                <a:solidFill>
                  <a:srgbClr val="8D89A4"/>
                </a:solidFill>
                <a:latin typeface="Georgia"/>
              </a:rPr>
              <a:t>Čtvrtá úroveň osnovy</a:t>
            </a:r>
          </a:p>
          <a:p>
            <a:pPr marL="2160000" lvl="4" indent="-216000">
              <a:spcBef>
                <a:spcPts val="283"/>
              </a:spcBef>
              <a:buClr>
                <a:srgbClr val="000000"/>
              </a:buClr>
              <a:buSzPct val="45000"/>
              <a:buFont typeface="Wingdings" charset="2"/>
              <a:buChar char=""/>
            </a:pPr>
            <a:r>
              <a:rPr lang="cs-CZ" sz="2000" b="0" strike="noStrike" spc="-1">
                <a:solidFill>
                  <a:srgbClr val="8D89A4"/>
                </a:solidFill>
                <a:latin typeface="Georgia"/>
              </a:rPr>
              <a:t>Pátá úroveň osnovy</a:t>
            </a:r>
          </a:p>
          <a:p>
            <a:pPr marL="2592000" lvl="5" indent="-216000">
              <a:spcBef>
                <a:spcPts val="283"/>
              </a:spcBef>
              <a:buClr>
                <a:srgbClr val="000000"/>
              </a:buClr>
              <a:buSzPct val="45000"/>
              <a:buFont typeface="Wingdings" charset="2"/>
              <a:buChar char=""/>
            </a:pPr>
            <a:r>
              <a:rPr lang="cs-CZ" sz="2000" b="0" strike="noStrike" spc="-1">
                <a:solidFill>
                  <a:srgbClr val="8D89A4"/>
                </a:solidFill>
                <a:latin typeface="Georgia"/>
              </a:rPr>
              <a:t>Šestá úroveň</a:t>
            </a:r>
          </a:p>
          <a:p>
            <a:pPr marL="3024000" lvl="6" indent="-216000">
              <a:spcBef>
                <a:spcPts val="283"/>
              </a:spcBef>
              <a:buClr>
                <a:srgbClr val="000000"/>
              </a:buClr>
              <a:buSzPct val="45000"/>
              <a:buFont typeface="Wingdings" charset="2"/>
              <a:buChar char=""/>
            </a:pPr>
            <a:r>
              <a:rPr lang="cs-CZ" sz="2000" b="0" strike="noStrike" spc="-1">
                <a:solidFill>
                  <a:srgbClr val="8D89A4"/>
                </a:solidFill>
                <a:latin typeface="Georgia"/>
              </a:rPr>
              <a:t>Sedmá úroveň</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 name="CustomShape 1"/>
          <p:cNvSpPr/>
          <p:nvPr/>
        </p:nvSpPr>
        <p:spPr>
          <a:xfrm>
            <a:off x="0" y="366840"/>
            <a:ext cx="9143640" cy="8388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6" name="CustomShape 2"/>
          <p:cNvSpPr/>
          <p:nvPr/>
        </p:nvSpPr>
        <p:spPr>
          <a:xfrm>
            <a:off x="0" y="0"/>
            <a:ext cx="9143640" cy="310320"/>
          </a:xfrm>
          <a:prstGeom prst="rect">
            <a:avLst/>
          </a:prstGeom>
          <a:solidFill>
            <a:schemeClr val="tx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7" name="CustomShape 3"/>
          <p:cNvSpPr/>
          <p:nvPr/>
        </p:nvSpPr>
        <p:spPr>
          <a:xfrm>
            <a:off x="0" y="308160"/>
            <a:ext cx="9143640" cy="9108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8" name="CustomShape 4"/>
          <p:cNvSpPr/>
          <p:nvPr/>
        </p:nvSpPr>
        <p:spPr>
          <a:xfrm flipV="1">
            <a:off x="5410080" y="360000"/>
            <a:ext cx="3733560" cy="90720"/>
          </a:xfrm>
          <a:prstGeom prst="rect">
            <a:avLst/>
          </a:prstGeom>
          <a:solidFill>
            <a:schemeClr val="accent2">
              <a:alpha val="10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9" name="CustomShape 5"/>
          <p:cNvSpPr/>
          <p:nvPr/>
        </p:nvSpPr>
        <p:spPr>
          <a:xfrm flipV="1">
            <a:off x="5410080" y="439200"/>
            <a:ext cx="3733560" cy="179640"/>
          </a:xfrm>
          <a:prstGeom prst="rect">
            <a:avLst/>
          </a:prstGeom>
          <a:solidFill>
            <a:schemeClr val="accent2">
              <a:alpha val="50000"/>
            </a:scheme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0" name="CustomShape 6"/>
          <p:cNvSpPr/>
          <p:nvPr/>
        </p:nvSpPr>
        <p:spPr>
          <a:xfrm>
            <a:off x="5407200" y="497520"/>
            <a:ext cx="3062880" cy="2700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1" name="CustomShape 7"/>
          <p:cNvSpPr/>
          <p:nvPr/>
        </p:nvSpPr>
        <p:spPr>
          <a:xfrm>
            <a:off x="7373520" y="588960"/>
            <a:ext cx="1599840" cy="36360"/>
          </a:xfrm>
          <a:prstGeom prst="roundRect">
            <a:avLst>
              <a:gd name="adj" fmla="val 16667"/>
            </a:avLst>
          </a:prstGeom>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2" name="CustomShape 8"/>
          <p:cNvSpPr/>
          <p:nvPr/>
        </p:nvSpPr>
        <p:spPr>
          <a:xfrm>
            <a:off x="9084960" y="-2160"/>
            <a:ext cx="5724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3" name="CustomShape 9"/>
          <p:cNvSpPr/>
          <p:nvPr/>
        </p:nvSpPr>
        <p:spPr>
          <a:xfrm>
            <a:off x="9044640" y="-2160"/>
            <a:ext cx="27000" cy="621360"/>
          </a:xfrm>
          <a:prstGeom prst="rect">
            <a:avLst/>
          </a:prstGeom>
          <a:solidFill>
            <a:srgbClr val="FFFFFF">
              <a:alpha val="66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4" name="CustomShape 10"/>
          <p:cNvSpPr/>
          <p:nvPr/>
        </p:nvSpPr>
        <p:spPr>
          <a:xfrm>
            <a:off x="9025560" y="-2160"/>
            <a:ext cx="8640" cy="621360"/>
          </a:xfrm>
          <a:prstGeom prst="rect">
            <a:avLst/>
          </a:prstGeom>
          <a:solidFill>
            <a:srgbClr val="FFFFFF">
              <a:alpha val="6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5" name="CustomShape 11"/>
          <p:cNvSpPr/>
          <p:nvPr/>
        </p:nvSpPr>
        <p:spPr>
          <a:xfrm>
            <a:off x="8975520" y="-2160"/>
            <a:ext cx="27000" cy="621360"/>
          </a:xfrm>
          <a:prstGeom prst="rect">
            <a:avLst/>
          </a:prstGeom>
          <a:solidFill>
            <a:srgbClr val="FFFFFF">
              <a:alpha val="4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6" name="CustomShape 12"/>
          <p:cNvSpPr/>
          <p:nvPr/>
        </p:nvSpPr>
        <p:spPr>
          <a:xfrm>
            <a:off x="8915760" y="360"/>
            <a:ext cx="54360" cy="585000"/>
          </a:xfrm>
          <a:prstGeom prst="rect">
            <a:avLst/>
          </a:prstGeom>
          <a:solidFill>
            <a:srgbClr val="FFFFFF">
              <a:alpha val="20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7" name="CustomShape 13"/>
          <p:cNvSpPr/>
          <p:nvPr/>
        </p:nvSpPr>
        <p:spPr>
          <a:xfrm>
            <a:off x="8873640" y="360"/>
            <a:ext cx="8640" cy="585000"/>
          </a:xfrm>
          <a:prstGeom prst="rect">
            <a:avLst/>
          </a:prstGeom>
          <a:solidFill>
            <a:srgbClr val="FFFFFF">
              <a:alpha val="31000"/>
            </a:srgbClr>
          </a:solidFill>
          <a:ln w="5076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8" name="PlaceHolder 14"/>
          <p:cNvSpPr>
            <a:spLocks noGrp="1"/>
          </p:cNvSpPr>
          <p:nvPr>
            <p:ph type="title"/>
          </p:nvPr>
        </p:nvSpPr>
        <p:spPr>
          <a:xfrm>
            <a:off x="457200" y="1143000"/>
            <a:ext cx="8229240" cy="1066320"/>
          </a:xfrm>
          <a:prstGeom prst="rect">
            <a:avLst/>
          </a:prstGeom>
        </p:spPr>
        <p:txBody>
          <a:bodyPr lIns="90000" tIns="45000" rIns="90000" bIns="45000" anchor="ctr">
            <a:noAutofit/>
          </a:bodyPr>
          <a:lstStyle/>
          <a:p>
            <a:pPr>
              <a:lnSpc>
                <a:spcPct val="100000"/>
              </a:lnSpc>
            </a:pPr>
            <a:r>
              <a:rPr lang="cs-CZ" sz="4000" b="0" strike="noStrike" spc="-1">
                <a:solidFill>
                  <a:srgbClr val="3B3B3B"/>
                </a:solidFill>
                <a:latin typeface="Trebuchet MS"/>
              </a:rPr>
              <a:t>Klepnutím lze upravit styl předlohy nadpisů.</a:t>
            </a:r>
            <a:endParaRPr lang="cs-CZ" sz="4000" b="0" strike="noStrike" spc="-1">
              <a:solidFill>
                <a:srgbClr val="000000"/>
              </a:solidFill>
              <a:latin typeface="Georgia"/>
            </a:endParaRPr>
          </a:p>
        </p:txBody>
      </p:sp>
      <p:sp>
        <p:nvSpPr>
          <p:cNvPr id="79" name="PlaceHolder 15"/>
          <p:cNvSpPr>
            <a:spLocks noGrp="1"/>
          </p:cNvSpPr>
          <p:nvPr>
            <p:ph type="body"/>
          </p:nvPr>
        </p:nvSpPr>
        <p:spPr>
          <a:xfrm>
            <a:off x="457200" y="2249280"/>
            <a:ext cx="8229240" cy="4324680"/>
          </a:xfrm>
          <a:prstGeom prst="rect">
            <a:avLst/>
          </a:prstGeom>
        </p:spPr>
        <p:txBody>
          <a:bodyPr lIns="90000" tIns="45000" rIns="90000" bIns="45000">
            <a:noAutofit/>
          </a:bodyPr>
          <a:lstStyle/>
          <a:p>
            <a:pPr marL="365760" indent="-255600">
              <a:lnSpc>
                <a:spcPct val="100000"/>
              </a:lnSpc>
              <a:spcBef>
                <a:spcPts val="300"/>
              </a:spcBef>
              <a:buClr>
                <a:srgbClr val="8D89A4"/>
              </a:buClr>
              <a:buFont typeface="Georgia"/>
              <a:buChar char="•"/>
            </a:pPr>
            <a:r>
              <a:rPr lang="cs-CZ" sz="2800" b="0" strike="noStrike" spc="-1">
                <a:solidFill>
                  <a:srgbClr val="000000"/>
                </a:solidFill>
                <a:latin typeface="Georgia"/>
              </a:rPr>
              <a:t>Klepnutím lze upravit styly předlohy textu.</a:t>
            </a:r>
          </a:p>
          <a:p>
            <a:pPr marL="658440" lvl="1" indent="-246600">
              <a:lnSpc>
                <a:spcPct val="100000"/>
              </a:lnSpc>
              <a:spcBef>
                <a:spcPts val="300"/>
              </a:spcBef>
              <a:buClr>
                <a:srgbClr val="CCAF0A"/>
              </a:buClr>
              <a:buFont typeface="Georgia"/>
              <a:buChar char="▫"/>
            </a:pPr>
            <a:r>
              <a:rPr lang="cs-CZ" sz="2600" b="0" strike="noStrike" spc="-1">
                <a:solidFill>
                  <a:srgbClr val="CCAF0A"/>
                </a:solidFill>
                <a:latin typeface="Georgia"/>
              </a:rPr>
              <a:t>Druhá úroveň</a:t>
            </a:r>
            <a:endParaRPr lang="cs-CZ" sz="2600" b="0" strike="noStrike" spc="-1">
              <a:solidFill>
                <a:srgbClr val="6EA0B0"/>
              </a:solidFill>
              <a:latin typeface="Georgia"/>
            </a:endParaRPr>
          </a:p>
          <a:p>
            <a:pPr marL="923400" lvl="2" indent="-219240">
              <a:lnSpc>
                <a:spcPct val="100000"/>
              </a:lnSpc>
              <a:spcBef>
                <a:spcPts val="300"/>
              </a:spcBef>
              <a:buClr>
                <a:srgbClr val="6EA0B0"/>
              </a:buClr>
              <a:buFont typeface="Wingdings 2" charset="2"/>
              <a:buChar char=""/>
            </a:pPr>
            <a:r>
              <a:rPr lang="cs-CZ" sz="2400" b="0" strike="noStrike" spc="-1">
                <a:solidFill>
                  <a:srgbClr val="6EA0B0"/>
                </a:solidFill>
                <a:latin typeface="Georgia"/>
              </a:rPr>
              <a:t>Třetí úroveň</a:t>
            </a:r>
          </a:p>
          <a:p>
            <a:pPr marL="1179720" lvl="3" indent="-200880">
              <a:lnSpc>
                <a:spcPct val="100000"/>
              </a:lnSpc>
              <a:spcBef>
                <a:spcPts val="300"/>
              </a:spcBef>
              <a:buClr>
                <a:srgbClr val="6EA0B0"/>
              </a:buClr>
              <a:buFont typeface="Wingdings 2" charset="2"/>
              <a:buChar char=""/>
            </a:pPr>
            <a:r>
              <a:rPr lang="cs-CZ" sz="2200" b="0" strike="noStrike" spc="-1">
                <a:solidFill>
                  <a:srgbClr val="6EA0B0"/>
                </a:solidFill>
                <a:latin typeface="Georgia"/>
              </a:rPr>
              <a:t>Čtvrtá úroveň</a:t>
            </a:r>
            <a:endParaRPr lang="cs-CZ" sz="2200" b="0" strike="noStrike" spc="-1">
              <a:solidFill>
                <a:srgbClr val="8D89A4"/>
              </a:solidFill>
              <a:latin typeface="Georgia"/>
            </a:endParaRPr>
          </a:p>
          <a:p>
            <a:pPr marL="1389960" lvl="4" indent="-182520">
              <a:lnSpc>
                <a:spcPct val="100000"/>
              </a:lnSpc>
              <a:spcBef>
                <a:spcPts val="300"/>
              </a:spcBef>
              <a:buClr>
                <a:srgbClr val="8D89A4"/>
              </a:buClr>
              <a:buFont typeface="Georgia"/>
              <a:buChar char="▫"/>
            </a:pPr>
            <a:r>
              <a:rPr lang="cs-CZ" sz="2000" b="0" strike="noStrike" spc="-1">
                <a:solidFill>
                  <a:srgbClr val="8D89A4"/>
                </a:solidFill>
                <a:latin typeface="Georgia"/>
              </a:rPr>
              <a:t>Pátá úroveň</a:t>
            </a:r>
          </a:p>
        </p:txBody>
      </p:sp>
      <p:sp>
        <p:nvSpPr>
          <p:cNvPr id="80" name="PlaceHolder 16"/>
          <p:cNvSpPr>
            <a:spLocks noGrp="1"/>
          </p:cNvSpPr>
          <p:nvPr>
            <p:ph type="dt"/>
          </p:nvPr>
        </p:nvSpPr>
        <p:spPr>
          <a:xfrm>
            <a:off x="6586560" y="612720"/>
            <a:ext cx="956880" cy="456840"/>
          </a:xfrm>
          <a:prstGeom prst="rect">
            <a:avLst/>
          </a:prstGeom>
        </p:spPr>
        <p:txBody>
          <a:bodyPr lIns="90000" tIns="45000" rIns="90000" bIns="45000">
            <a:noAutofit/>
          </a:bodyPr>
          <a:lstStyle/>
          <a:p>
            <a:pPr>
              <a:lnSpc>
                <a:spcPct val="100000"/>
              </a:lnSpc>
            </a:pPr>
            <a:fld id="{5F5AAE32-A007-49C0-9F91-857B48C67CBD}" type="datetime1">
              <a:rPr lang="cs-CZ" sz="800" b="0" strike="noStrike" spc="-1">
                <a:solidFill>
                  <a:srgbClr val="CCAF0A"/>
                </a:solidFill>
                <a:latin typeface="Georgia"/>
              </a:rPr>
              <a:pPr>
                <a:lnSpc>
                  <a:spcPct val="100000"/>
                </a:lnSpc>
              </a:pPr>
              <a:t>14. 9. 2020</a:t>
            </a:fld>
            <a:endParaRPr lang="cs-CZ" sz="800" b="0" strike="noStrike" spc="-1">
              <a:latin typeface="Times New Roman"/>
            </a:endParaRPr>
          </a:p>
        </p:txBody>
      </p:sp>
      <p:sp>
        <p:nvSpPr>
          <p:cNvPr id="81" name="PlaceHolder 17"/>
          <p:cNvSpPr>
            <a:spLocks noGrp="1"/>
          </p:cNvSpPr>
          <p:nvPr>
            <p:ph type="ftr"/>
          </p:nvPr>
        </p:nvSpPr>
        <p:spPr>
          <a:xfrm>
            <a:off x="5257800" y="612720"/>
            <a:ext cx="1325520" cy="456840"/>
          </a:xfrm>
          <a:prstGeom prst="rect">
            <a:avLst/>
          </a:prstGeom>
        </p:spPr>
        <p:txBody>
          <a:bodyPr lIns="90000" tIns="45000" rIns="90000" bIns="45000">
            <a:noAutofit/>
          </a:bodyPr>
          <a:lstStyle/>
          <a:p>
            <a:endParaRPr lang="cs-CZ" sz="2400" b="0" strike="noStrike" spc="-1">
              <a:latin typeface="Times New Roman"/>
            </a:endParaRPr>
          </a:p>
        </p:txBody>
      </p:sp>
      <p:sp>
        <p:nvSpPr>
          <p:cNvPr id="82" name="PlaceHolder 18"/>
          <p:cNvSpPr>
            <a:spLocks noGrp="1"/>
          </p:cNvSpPr>
          <p:nvPr>
            <p:ph type="sldNum"/>
          </p:nvPr>
        </p:nvSpPr>
        <p:spPr>
          <a:xfrm>
            <a:off x="8174880" y="2160"/>
            <a:ext cx="761760" cy="365400"/>
          </a:xfrm>
          <a:prstGeom prst="rect">
            <a:avLst/>
          </a:prstGeom>
        </p:spPr>
        <p:txBody>
          <a:bodyPr lIns="90000" tIns="45000" rIns="90000" bIns="45000" anchor="b">
            <a:noAutofit/>
          </a:bodyPr>
          <a:lstStyle/>
          <a:p>
            <a:pPr algn="r">
              <a:lnSpc>
                <a:spcPct val="100000"/>
              </a:lnSpc>
            </a:pPr>
            <a:fld id="{5A9837EA-9615-4C4C-95B3-D300171C8FBD}" type="slidenum">
              <a:rPr lang="cs-CZ" sz="1800" b="0" strike="noStrike" spc="-1">
                <a:solidFill>
                  <a:srgbClr val="FFFFFF"/>
                </a:solidFill>
                <a:latin typeface="Georgia"/>
              </a:rPr>
              <a:pPr algn="r">
                <a:lnSpc>
                  <a:spcPct val="100000"/>
                </a:lnSpc>
              </a:pPr>
              <a:t>‹#›</a:t>
            </a:fld>
            <a:endParaRPr lang="cs-CZ" sz="18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extShape 1"/>
          <p:cNvSpPr txBox="1"/>
          <p:nvPr/>
        </p:nvSpPr>
        <p:spPr>
          <a:xfrm>
            <a:off x="395640" y="2205000"/>
            <a:ext cx="8568720" cy="1439640"/>
          </a:xfrm>
          <a:prstGeom prst="rect">
            <a:avLst/>
          </a:prstGeom>
          <a:noFill/>
          <a:ln>
            <a:noFill/>
          </a:ln>
        </p:spPr>
        <p:txBody>
          <a:bodyPr lIns="90000" tIns="45000" rIns="90000" bIns="45000" anchor="b">
            <a:noAutofit/>
          </a:bodyPr>
          <a:lstStyle/>
          <a:p>
            <a:pPr algn="ctr">
              <a:lnSpc>
                <a:spcPct val="100000"/>
              </a:lnSpc>
            </a:pPr>
            <a:r>
              <a:rPr lang="cs-CZ" sz="4000" b="0" strike="noStrike" spc="-1" dirty="0">
                <a:solidFill>
                  <a:srgbClr val="FFFFFF"/>
                </a:solidFill>
                <a:latin typeface="Trebuchet MS"/>
              </a:rPr>
              <a:t>VÝZVA Č. </a:t>
            </a:r>
            <a:r>
              <a:rPr lang="cs-CZ" sz="4000" spc="-1" dirty="0" smtClean="0">
                <a:solidFill>
                  <a:srgbClr val="FFFFFF"/>
                </a:solidFill>
                <a:latin typeface="Trebuchet MS"/>
              </a:rPr>
              <a:t>8</a:t>
            </a:r>
            <a:r>
              <a:rPr dirty="0"/>
              <a:t/>
            </a:r>
            <a:br>
              <a:rPr dirty="0"/>
            </a:br>
            <a:r>
              <a:rPr lang="cs-CZ" sz="4000" b="0" strike="noStrike" spc="-1" dirty="0">
                <a:solidFill>
                  <a:srgbClr val="FFFFFF"/>
                </a:solidFill>
                <a:latin typeface="Trebuchet MS"/>
              </a:rPr>
              <a:t>MAS Znojemské vinařství, z.s.</a:t>
            </a:r>
            <a:r>
              <a:rPr dirty="0"/>
              <a:t/>
            </a:r>
            <a:br>
              <a:rPr dirty="0"/>
            </a:br>
            <a:r>
              <a:rPr lang="cs-CZ" sz="4000" b="0" strike="noStrike" spc="-1" dirty="0">
                <a:solidFill>
                  <a:srgbClr val="FFFFFF"/>
                </a:solidFill>
                <a:latin typeface="Trebuchet MS"/>
              </a:rPr>
              <a:t> </a:t>
            </a:r>
            <a:r>
              <a:rPr dirty="0"/>
              <a:t/>
            </a:r>
            <a:br>
              <a:rPr dirty="0"/>
            </a:br>
            <a:r>
              <a:rPr lang="cs-CZ" sz="4400" b="0" strike="noStrike" spc="-1" dirty="0">
                <a:solidFill>
                  <a:srgbClr val="FFFFFF"/>
                </a:solidFill>
                <a:latin typeface="Trebuchet MS"/>
              </a:rPr>
              <a:t>IROP</a:t>
            </a:r>
            <a:r>
              <a:rPr dirty="0"/>
              <a:t/>
            </a:r>
            <a:br>
              <a:rPr dirty="0"/>
            </a:br>
            <a:r>
              <a:rPr lang="cs-CZ" sz="4400" b="0" strike="noStrike" spc="-1" dirty="0">
                <a:solidFill>
                  <a:srgbClr val="FFFFFF"/>
                </a:solidFill>
                <a:latin typeface="Trebuchet MS"/>
              </a:rPr>
              <a:t> BEZPEČNÁ DOPRAVA</a:t>
            </a:r>
            <a:endParaRPr lang="cs-CZ" sz="4400" b="0" strike="noStrike" spc="-1" dirty="0">
              <a:solidFill>
                <a:srgbClr val="000000"/>
              </a:solidFill>
              <a:latin typeface="Georgia"/>
            </a:endParaRPr>
          </a:p>
        </p:txBody>
      </p:sp>
      <p:sp>
        <p:nvSpPr>
          <p:cNvPr id="245" name="TextShape 2"/>
          <p:cNvSpPr txBox="1"/>
          <p:nvPr/>
        </p:nvSpPr>
        <p:spPr>
          <a:xfrm>
            <a:off x="899640" y="4797000"/>
            <a:ext cx="7854480" cy="1752120"/>
          </a:xfrm>
          <a:prstGeom prst="rect">
            <a:avLst/>
          </a:prstGeom>
          <a:noFill/>
          <a:ln>
            <a:noFill/>
          </a:ln>
        </p:spPr>
        <p:txBody>
          <a:bodyPr lIns="90000" tIns="45000" rIns="90000" bIns="45000">
            <a:noAutofit/>
          </a:bodyPr>
          <a:lstStyle/>
          <a:p>
            <a:pPr marL="64080">
              <a:lnSpc>
                <a:spcPct val="100000"/>
              </a:lnSpc>
              <a:spcBef>
                <a:spcPts val="300"/>
              </a:spcBef>
            </a:pPr>
            <a:r>
              <a:rPr lang="cs-CZ" sz="2400" b="0" strike="noStrike" spc="-1" dirty="0" smtClean="0">
                <a:latin typeface="Arial"/>
              </a:rPr>
              <a:t>Jana Procházková</a:t>
            </a:r>
            <a:endParaRPr lang="cs-CZ" sz="2400" b="0" strike="noStrike" spc="-1" dirty="0">
              <a:latin typeface="Arial"/>
            </a:endParaRPr>
          </a:p>
        </p:txBody>
      </p:sp>
      <p:pic>
        <p:nvPicPr>
          <p:cNvPr id="246" name="Picture 2"/>
          <p:cNvPicPr/>
          <p:nvPr/>
        </p:nvPicPr>
        <p:blipFill>
          <a:blip r:embed="rId3" cstate="print"/>
          <a:stretch/>
        </p:blipFill>
        <p:spPr>
          <a:xfrm>
            <a:off x="1115640" y="5943600"/>
            <a:ext cx="5524200" cy="914040"/>
          </a:xfrm>
          <a:prstGeom prst="rect">
            <a:avLst/>
          </a:prstGeom>
          <a:ln>
            <a:noFill/>
          </a:ln>
          <a:effectLst>
            <a:softEdge rad="112500"/>
          </a:effectLst>
        </p:spPr>
      </p:pic>
      <p:pic>
        <p:nvPicPr>
          <p:cNvPr id="247" name="Picture 3"/>
          <p:cNvPicPr/>
          <p:nvPr/>
        </p:nvPicPr>
        <p:blipFill>
          <a:blip r:embed="rId4" cstate="print"/>
          <a:stretch/>
        </p:blipFill>
        <p:spPr>
          <a:xfrm>
            <a:off x="6804360" y="6066000"/>
            <a:ext cx="791640" cy="791640"/>
          </a:xfrm>
          <a:prstGeom prst="rect">
            <a:avLst/>
          </a:prstGeom>
          <a:ln>
            <a:noFill/>
          </a:ln>
          <a:effectLst>
            <a:softEdge rad="31750"/>
          </a:effectLst>
        </p:spPr>
      </p:pic>
    </p:spTree>
  </p:cSld>
  <p:clrMapOvr>
    <a:masterClrMapping/>
  </p:clrMapOvr>
  <p:transition spd="med">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Shape 1"/>
          <p:cNvSpPr txBox="1"/>
          <p:nvPr/>
        </p:nvSpPr>
        <p:spPr>
          <a:xfrm>
            <a:off x="457200" y="2277000"/>
            <a:ext cx="8457840" cy="1295640"/>
          </a:xfrm>
          <a:prstGeom prst="rect">
            <a:avLst/>
          </a:prstGeom>
          <a:noFill/>
          <a:ln>
            <a:noFill/>
          </a:ln>
        </p:spPr>
        <p:txBody>
          <a:bodyPr lIns="90000" tIns="45000" rIns="90000" bIns="45000" anchor="b">
            <a:normAutofit/>
          </a:bodyPr>
          <a:lstStyle/>
          <a:p>
            <a:pPr algn="ctr">
              <a:lnSpc>
                <a:spcPct val="100000"/>
              </a:lnSpc>
            </a:pPr>
            <a:r>
              <a:rPr lang="cs-CZ" sz="4400" b="1" strike="noStrike" spc="-1">
                <a:solidFill>
                  <a:srgbClr val="FFFFFF"/>
                </a:solidFill>
                <a:latin typeface="Trebuchet MS"/>
              </a:rPr>
              <a:t>Představení výzvy: aktivity </a:t>
            </a:r>
            <a:endParaRPr lang="cs-CZ" sz="4400" b="0" strike="noStrike" spc="-1">
              <a:solidFill>
                <a:srgbClr val="000000"/>
              </a:solidFill>
              <a:latin typeface="Georgia"/>
            </a:endParaRPr>
          </a:p>
        </p:txBody>
      </p:sp>
      <p:sp>
        <p:nvSpPr>
          <p:cNvPr id="263" name="TextShape 2"/>
          <p:cNvSpPr txBox="1"/>
          <p:nvPr/>
        </p:nvSpPr>
        <p:spPr>
          <a:xfrm>
            <a:off x="457200" y="3899880"/>
            <a:ext cx="4952520" cy="1752120"/>
          </a:xfrm>
          <a:prstGeom prst="rect">
            <a:avLst/>
          </a:prstGeom>
          <a:noFill/>
          <a:ln>
            <a:noFill/>
          </a:ln>
        </p:spPr>
        <p:txBody>
          <a:bodyPr lIns="90000" tIns="45000" rIns="90000" bIns="45000">
            <a:normAutofit fontScale="95000"/>
          </a:bodyPr>
          <a:lstStyle/>
          <a:p>
            <a:pPr marL="64080">
              <a:lnSpc>
                <a:spcPct val="100000"/>
              </a:lnSpc>
              <a:spcBef>
                <a:spcPts val="300"/>
              </a:spcBef>
            </a:pPr>
            <a:r>
              <a:rPr lang="cs-CZ" sz="4400" b="1" strike="noStrike" spc="-1" dirty="0" smtClean="0">
                <a:solidFill>
                  <a:schemeClr val="accent6">
                    <a:lumMod val="50000"/>
                  </a:schemeClr>
                </a:solidFill>
                <a:latin typeface="Georgia" pitchFamily="18" charset="0"/>
              </a:rPr>
              <a:t>Bezpečnost dopravy</a:t>
            </a:r>
            <a:endParaRPr lang="cs-CZ" sz="4400" b="1" strike="noStrike" spc="-1" dirty="0">
              <a:solidFill>
                <a:schemeClr val="accent6">
                  <a:lumMod val="50000"/>
                </a:schemeClr>
              </a:solidFill>
              <a:latin typeface="Georgia" pitchFamily="18" charset="0"/>
            </a:endParaRPr>
          </a:p>
        </p:txBody>
      </p:sp>
      <p:pic>
        <p:nvPicPr>
          <p:cNvPr id="2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smtClean="0">
                <a:solidFill>
                  <a:srgbClr val="3B3B3B"/>
                </a:solidFill>
                <a:latin typeface="Trebuchet MS"/>
              </a:rPr>
              <a:t>Bezpečnost dopravy: hlavní </a:t>
            </a:r>
            <a:r>
              <a:rPr lang="cs-CZ" sz="4000" strike="noStrike" spc="-1" dirty="0">
                <a:solidFill>
                  <a:srgbClr val="3B3B3B"/>
                </a:solidFill>
                <a:latin typeface="Trebuchet MS"/>
              </a:rPr>
              <a:t>podporované aktivity</a:t>
            </a:r>
            <a:endParaRPr lang="cs-CZ" sz="4000" strike="noStrike" spc="-1" dirty="0">
              <a:solidFill>
                <a:srgbClr val="000000"/>
              </a:solidFill>
              <a:latin typeface="Georgia"/>
            </a:endParaRPr>
          </a:p>
        </p:txBody>
      </p:sp>
      <p:sp>
        <p:nvSpPr>
          <p:cNvPr id="267" name="TextShape 2"/>
          <p:cNvSpPr txBox="1"/>
          <p:nvPr/>
        </p:nvSpPr>
        <p:spPr>
          <a:xfrm>
            <a:off x="457200" y="1935360"/>
            <a:ext cx="8229240" cy="3581872"/>
          </a:xfrm>
          <a:prstGeom prst="rect">
            <a:avLst/>
          </a:prstGeom>
          <a:noFill/>
          <a:ln>
            <a:noFill/>
          </a:ln>
        </p:spPr>
        <p:txBody>
          <a:bodyPr lIns="90000" tIns="45000" rIns="90000" bIns="45000">
            <a:normAutofit/>
          </a:bodyPr>
          <a:lstStyle/>
          <a:p>
            <a:pPr marL="365760" indent="-255600">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pPr>
            <a:endParaRPr lang="cs-CZ" sz="2800" b="0" strike="noStrike" spc="-1" dirty="0">
              <a:solidFill>
                <a:srgbClr val="000000"/>
              </a:solidFill>
              <a:latin typeface="Georgia"/>
            </a:endParaRPr>
          </a:p>
        </p:txBody>
      </p:sp>
      <p:pic>
        <p:nvPicPr>
          <p:cNvPr id="268"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9" name="Picture 3"/>
          <p:cNvPicPr/>
          <p:nvPr/>
        </p:nvPicPr>
        <p:blipFill>
          <a:blip r:embed="rId3" cstate="print"/>
          <a:stretch/>
        </p:blipFill>
        <p:spPr>
          <a:xfrm>
            <a:off x="6804360" y="5994000"/>
            <a:ext cx="863640" cy="863640"/>
          </a:xfrm>
          <a:prstGeom prst="rect">
            <a:avLst/>
          </a:prstGeom>
          <a:ln>
            <a:noFill/>
          </a:ln>
          <a:effectLst>
            <a:softEdge rad="31750"/>
          </a:effectLst>
        </p:spPr>
      </p:pic>
      <p:sp>
        <p:nvSpPr>
          <p:cNvPr id="8" name="TextovéPole 7"/>
          <p:cNvSpPr txBox="1"/>
          <p:nvPr/>
        </p:nvSpPr>
        <p:spPr>
          <a:xfrm>
            <a:off x="611560" y="2132856"/>
            <a:ext cx="7992888" cy="3877985"/>
          </a:xfrm>
          <a:prstGeom prst="rect">
            <a:avLst/>
          </a:prstGeom>
          <a:noFill/>
        </p:spPr>
        <p:txBody>
          <a:bodyPr wrap="square" rtlCol="0">
            <a:spAutoFit/>
          </a:bodyPr>
          <a:lstStyle/>
          <a:p>
            <a:endParaRPr lang="cs-CZ" sz="1200" dirty="0" smtClean="0">
              <a:latin typeface="Georgia" pitchFamily="18" charset="0"/>
            </a:endParaRPr>
          </a:p>
          <a:p>
            <a:pPr>
              <a:buFont typeface="Arial" pitchFamily="34" charset="0"/>
              <a:buChar char="•"/>
            </a:pPr>
            <a:r>
              <a:rPr lang="cs-CZ" sz="1200" b="1" dirty="0" smtClean="0">
                <a:latin typeface="Georgia" pitchFamily="18" charset="0"/>
              </a:rPr>
              <a:t>rekonstrukce, modernizace a výstavba chodníků podél silnic </a:t>
            </a:r>
            <a:r>
              <a:rPr lang="cs-CZ" sz="1200" dirty="0" smtClean="0">
                <a:latin typeface="Georgia" pitchFamily="18" charset="0"/>
              </a:rPr>
              <a:t>I., II. a III. třídy a místních komunikací nebo chodníků a stezek odklánějících pěší dopravu od silnic I., II. a III. třídy a místních komunikací, přizpůsobených osobám s omezenou schopností pohybu a orientace, včetně přechodů pro chodce a míst pro přecházení</a:t>
            </a:r>
          </a:p>
          <a:p>
            <a:endParaRPr lang="cs-CZ" sz="1200" dirty="0" smtClean="0">
              <a:latin typeface="Georgia" pitchFamily="18" charset="0"/>
            </a:endParaRPr>
          </a:p>
          <a:p>
            <a:pPr>
              <a:buFont typeface="Arial" pitchFamily="34" charset="0"/>
              <a:buChar char="•"/>
            </a:pPr>
            <a:r>
              <a:rPr lang="cs-CZ" sz="1200" dirty="0" smtClean="0">
                <a:latin typeface="Georgia" pitchFamily="18" charset="0"/>
              </a:rPr>
              <a:t>rekonstrukce, modernizace a výstavba </a:t>
            </a:r>
            <a:r>
              <a:rPr lang="cs-CZ" sz="1200" b="1" dirty="0" smtClean="0">
                <a:latin typeface="Georgia" pitchFamily="18" charset="0"/>
              </a:rPr>
              <a:t>bezbariérových komunikací pro pěší k zastávkám veřejné hromadné dopravy</a:t>
            </a:r>
          </a:p>
          <a:p>
            <a:endParaRPr lang="cs-CZ" sz="1200" dirty="0" smtClean="0">
              <a:latin typeface="Georgia" pitchFamily="18" charset="0"/>
            </a:endParaRPr>
          </a:p>
          <a:p>
            <a:pPr>
              <a:buFont typeface="Arial" pitchFamily="34" charset="0"/>
              <a:buChar char="•"/>
            </a:pPr>
            <a:r>
              <a:rPr lang="cs-CZ" sz="1200" dirty="0" smtClean="0">
                <a:latin typeface="Georgia" pitchFamily="18" charset="0"/>
              </a:rPr>
              <a:t>rekonstrukce, modernizace a výstavba </a:t>
            </a:r>
            <a:r>
              <a:rPr lang="cs-CZ" sz="1200" b="1" dirty="0" smtClean="0">
                <a:latin typeface="Georgia" pitchFamily="18" charset="0"/>
              </a:rPr>
              <a:t>podchodů nebo lávek pro chodce</a:t>
            </a:r>
            <a:r>
              <a:rPr lang="cs-CZ" sz="1200" dirty="0" smtClean="0">
                <a:latin typeface="Georgia" pitchFamily="18" charset="0"/>
              </a:rPr>
              <a:t> přes silnice I., II. a III. třídy, místní komunikace, železniční a tramvajovou dráhu, přizpůsobených osobám s omezenou schopností pohybu a orientace a navazujících na bezbariérové komunikace pro pěší</a:t>
            </a:r>
          </a:p>
          <a:p>
            <a:endParaRPr lang="cs-CZ" sz="1200" dirty="0" smtClean="0">
              <a:latin typeface="Georgia" pitchFamily="18" charset="0"/>
            </a:endParaRPr>
          </a:p>
          <a:p>
            <a:pPr>
              <a:buFont typeface="Arial" pitchFamily="34" charset="0"/>
              <a:buChar char="•"/>
            </a:pPr>
            <a:r>
              <a:rPr lang="cs-CZ" sz="1200" b="1" dirty="0" smtClean="0">
                <a:latin typeface="Georgia" pitchFamily="18" charset="0"/>
              </a:rPr>
              <a:t>realizace prvků zvyšujících bezpečnost železniční, silniční, cyklistické a pěší dopravy </a:t>
            </a:r>
            <a:r>
              <a:rPr lang="cs-CZ" sz="1200" dirty="0" smtClean="0">
                <a:latin typeface="Georgia" pitchFamily="18" charset="0"/>
              </a:rPr>
              <a:t>(bezpečnostní opatření realizovaná na silnici, místní komunikaci nebo dráze, veřejné osvětlení, prvky inteligentních dopravních systémů)</a:t>
            </a:r>
          </a:p>
          <a:p>
            <a:endParaRPr lang="cs-CZ" sz="1200" dirty="0" smtClean="0">
              <a:latin typeface="Georgia" pitchFamily="18" charset="0"/>
            </a:endParaRPr>
          </a:p>
          <a:p>
            <a:pPr>
              <a:buFont typeface="Arial" pitchFamily="34" charset="0"/>
              <a:buChar char="•"/>
            </a:pPr>
            <a:r>
              <a:rPr lang="cs-CZ" sz="1200" dirty="0" smtClean="0">
                <a:latin typeface="Georgia" pitchFamily="18" charset="0"/>
              </a:rPr>
              <a:t>je možná realizace zmírňujících a kompenzačních opatření pro minimalizaci negativních vlivů na životní prostředí (např. výsadba doprovodné zeleně), vždy při současné rekonstrukci, modernizaci nebo výstavbě chodníků, bezbariérových komunikací, podchodů nebo lávek nebo prvků zvyšujících bezpečnost dopravy</a:t>
            </a:r>
            <a:endParaRPr lang="cs-CZ" b="1" dirty="0" smtClean="0">
              <a:latin typeface="Georgia" pitchFamily="18" charset="0"/>
            </a:endParaRPr>
          </a:p>
          <a:p>
            <a:pPr algn="ctr">
              <a:buFont typeface="Wingdings" pitchFamily="2" charset="2"/>
              <a:buChar char="ü"/>
            </a:pPr>
            <a:r>
              <a:rPr lang="cs-CZ" b="1" dirty="0" smtClean="0">
                <a:solidFill>
                  <a:schemeClr val="accent2"/>
                </a:solidFill>
                <a:latin typeface="Georgia" pitchFamily="18" charset="0"/>
              </a:rPr>
              <a:t>Je možná kombinace uvedených aktivit. </a:t>
            </a:r>
            <a:endParaRPr lang="cs-CZ" b="1" dirty="0">
              <a:solidFill>
                <a:schemeClr val="accent2"/>
              </a:solidFill>
              <a:latin typeface="Georgia" pitchFamily="18" charset="0"/>
            </a:endParaRPr>
          </a:p>
        </p:txBody>
      </p:sp>
    </p:spTree>
  </p:cSld>
  <p:clrMapOvr>
    <a:masterClrMapping/>
  </p:clrMapOvr>
  <p:transition spd="med">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Shape 1"/>
          <p:cNvSpPr txBox="1"/>
          <p:nvPr/>
        </p:nvSpPr>
        <p:spPr>
          <a:xfrm>
            <a:off x="457200" y="2277000"/>
            <a:ext cx="8457840" cy="1295640"/>
          </a:xfrm>
          <a:prstGeom prst="rect">
            <a:avLst/>
          </a:prstGeom>
          <a:noFill/>
          <a:ln>
            <a:noFill/>
          </a:ln>
        </p:spPr>
        <p:txBody>
          <a:bodyPr lIns="90000" tIns="45000" rIns="90000" bIns="45000" anchor="b">
            <a:normAutofit/>
          </a:bodyPr>
          <a:lstStyle/>
          <a:p>
            <a:pPr algn="ctr">
              <a:lnSpc>
                <a:spcPct val="100000"/>
              </a:lnSpc>
            </a:pPr>
            <a:r>
              <a:rPr lang="cs-CZ" sz="4400" b="1" strike="noStrike" spc="-1">
                <a:solidFill>
                  <a:srgbClr val="FFFFFF"/>
                </a:solidFill>
                <a:latin typeface="Trebuchet MS"/>
              </a:rPr>
              <a:t>Představení výzvy: aktivity </a:t>
            </a:r>
            <a:endParaRPr lang="cs-CZ" sz="4400" b="0" strike="noStrike" spc="-1">
              <a:solidFill>
                <a:srgbClr val="000000"/>
              </a:solidFill>
              <a:latin typeface="Georgia"/>
            </a:endParaRPr>
          </a:p>
        </p:txBody>
      </p:sp>
      <p:sp>
        <p:nvSpPr>
          <p:cNvPr id="263" name="TextShape 2"/>
          <p:cNvSpPr txBox="1"/>
          <p:nvPr/>
        </p:nvSpPr>
        <p:spPr>
          <a:xfrm>
            <a:off x="457200" y="3899880"/>
            <a:ext cx="4952520" cy="1752120"/>
          </a:xfrm>
          <a:prstGeom prst="rect">
            <a:avLst/>
          </a:prstGeom>
          <a:noFill/>
          <a:ln>
            <a:noFill/>
          </a:ln>
        </p:spPr>
        <p:txBody>
          <a:bodyPr lIns="90000" tIns="45000" rIns="90000" bIns="45000">
            <a:normAutofit fontScale="95000"/>
          </a:bodyPr>
          <a:lstStyle/>
          <a:p>
            <a:pPr marL="64080">
              <a:lnSpc>
                <a:spcPct val="100000"/>
              </a:lnSpc>
              <a:spcBef>
                <a:spcPts val="300"/>
              </a:spcBef>
            </a:pPr>
            <a:r>
              <a:rPr lang="cs-CZ" sz="4400" b="1" strike="noStrike" spc="-1" dirty="0" err="1" smtClean="0">
                <a:solidFill>
                  <a:schemeClr val="accent6">
                    <a:lumMod val="50000"/>
                  </a:schemeClr>
                </a:solidFill>
                <a:latin typeface="Georgia" pitchFamily="18" charset="0"/>
              </a:rPr>
              <a:t>Cyklodoprava</a:t>
            </a:r>
            <a:endParaRPr lang="cs-CZ" sz="4400" b="1" strike="noStrike" spc="-1" dirty="0">
              <a:solidFill>
                <a:schemeClr val="accent6">
                  <a:lumMod val="50000"/>
                </a:schemeClr>
              </a:solidFill>
              <a:latin typeface="Georgia" pitchFamily="18" charset="0"/>
            </a:endParaRPr>
          </a:p>
        </p:txBody>
      </p:sp>
      <p:pic>
        <p:nvPicPr>
          <p:cNvPr id="2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err="1" smtClean="0">
                <a:solidFill>
                  <a:srgbClr val="3B3B3B"/>
                </a:solidFill>
                <a:latin typeface="Trebuchet MS"/>
              </a:rPr>
              <a:t>Cyklodoprava</a:t>
            </a:r>
            <a:r>
              <a:rPr lang="cs-CZ" sz="4000" strike="noStrike" spc="-1" dirty="0" smtClean="0">
                <a:solidFill>
                  <a:srgbClr val="3B3B3B"/>
                </a:solidFill>
                <a:latin typeface="Trebuchet MS"/>
              </a:rPr>
              <a:t>: hlavní podporované aktivity</a:t>
            </a:r>
            <a:endParaRPr lang="cs-CZ" sz="4000" strike="noStrike" spc="-1" dirty="0">
              <a:solidFill>
                <a:srgbClr val="000000"/>
              </a:solidFill>
              <a:latin typeface="Georgia"/>
            </a:endParaRPr>
          </a:p>
        </p:txBody>
      </p:sp>
      <p:sp>
        <p:nvSpPr>
          <p:cNvPr id="271" name="TextShape 2"/>
          <p:cNvSpPr txBox="1"/>
          <p:nvPr/>
        </p:nvSpPr>
        <p:spPr>
          <a:xfrm>
            <a:off x="457200" y="2249280"/>
            <a:ext cx="8291264" cy="3916024"/>
          </a:xfrm>
          <a:prstGeom prst="rect">
            <a:avLst/>
          </a:prstGeom>
          <a:noFill/>
          <a:ln>
            <a:noFill/>
          </a:ln>
        </p:spPr>
        <p:txBody>
          <a:bodyPr lIns="90000" tIns="45000" rIns="90000" bIns="45000">
            <a:normAutofit lnSpcReduction="10000"/>
          </a:bodyPr>
          <a:lstStyle/>
          <a:p>
            <a:endParaRPr lang="cs-CZ" sz="1300" dirty="0" smtClean="0">
              <a:latin typeface="Georgia" pitchFamily="18" charset="0"/>
            </a:endParaRPr>
          </a:p>
          <a:p>
            <a:pPr>
              <a:buFont typeface="Arial" pitchFamily="34" charset="0"/>
              <a:buChar char="•"/>
            </a:pPr>
            <a:r>
              <a:rPr lang="cs-CZ" sz="1300" dirty="0" smtClean="0">
                <a:latin typeface="Georgia" pitchFamily="18" charset="0"/>
              </a:rPr>
              <a:t>  </a:t>
            </a:r>
            <a:r>
              <a:rPr lang="cs-CZ" sz="1300" b="1" dirty="0" smtClean="0">
                <a:latin typeface="Georgia" pitchFamily="18" charset="0"/>
              </a:rPr>
              <a:t>výstavba</a:t>
            </a:r>
            <a:r>
              <a:rPr lang="cs-CZ" sz="1300" dirty="0" smtClean="0">
                <a:latin typeface="Georgia" pitchFamily="18" charset="0"/>
              </a:rPr>
              <a:t> </a:t>
            </a:r>
            <a:r>
              <a:rPr lang="cs-CZ" sz="1300" b="1" dirty="0" smtClean="0">
                <a:latin typeface="Georgia" pitchFamily="18" charset="0"/>
              </a:rPr>
              <a:t>samostatných stezek pro cyklisty nebo stezek pro cyklisty a chodce </a:t>
            </a:r>
            <a:r>
              <a:rPr lang="cs-CZ" sz="1300" dirty="0" smtClean="0">
                <a:latin typeface="Georgia" pitchFamily="18" charset="0"/>
              </a:rPr>
              <a:t>se společným nebo odděleným provozem s dopravním značením C8a,b, C9a,b nebo C10a,b, sloužících k dopravě do zaměstnání, škol a za službami</a:t>
            </a:r>
          </a:p>
          <a:p>
            <a:endParaRPr lang="cs-CZ" sz="1300" dirty="0" smtClean="0">
              <a:latin typeface="Georgia" pitchFamily="18" charset="0"/>
            </a:endParaRPr>
          </a:p>
          <a:p>
            <a:pPr>
              <a:buFont typeface="Arial" pitchFamily="34" charset="0"/>
              <a:buChar char="•"/>
            </a:pPr>
            <a:r>
              <a:rPr lang="cs-CZ" sz="1300" dirty="0" smtClean="0">
                <a:latin typeface="Georgia" pitchFamily="18" charset="0"/>
              </a:rPr>
              <a:t> </a:t>
            </a:r>
            <a:r>
              <a:rPr lang="cs-CZ" sz="1300" b="1" dirty="0" smtClean="0">
                <a:latin typeface="Georgia" pitchFamily="18" charset="0"/>
              </a:rPr>
              <a:t>výstavba jízdních pruhů pro cyklisty nebo společných pásů pro cyklisty a chodce </a:t>
            </a:r>
            <a:r>
              <a:rPr lang="cs-CZ" sz="1300" dirty="0" smtClean="0">
                <a:latin typeface="Georgia" pitchFamily="18" charset="0"/>
              </a:rPr>
              <a:t>v přidruženém prostoru silnic a místních komunikací s dopravním značením C8a,b, C9a,b nebo C10a,b, sloužících k dopravě do zaměstnání, škol a za službami, </a:t>
            </a:r>
          </a:p>
          <a:p>
            <a:pPr>
              <a:buFont typeface="Arial" pitchFamily="34" charset="0"/>
              <a:buChar char="•"/>
            </a:pPr>
            <a:endParaRPr lang="cs-CZ" sz="1300" dirty="0" smtClean="0">
              <a:latin typeface="Georgia" pitchFamily="18" charset="0"/>
            </a:endParaRPr>
          </a:p>
          <a:p>
            <a:pPr>
              <a:buFont typeface="Arial" pitchFamily="34" charset="0"/>
              <a:buChar char="•"/>
            </a:pPr>
            <a:r>
              <a:rPr lang="cs-CZ" sz="1300" dirty="0" smtClean="0">
                <a:latin typeface="Georgia" pitchFamily="18" charset="0"/>
              </a:rPr>
              <a:t> </a:t>
            </a:r>
            <a:r>
              <a:rPr lang="cs-CZ" sz="1300" b="1" dirty="0" smtClean="0">
                <a:latin typeface="Georgia" pitchFamily="18" charset="0"/>
              </a:rPr>
              <a:t>realizace liniových opatření pro cyklisty v hlavním dopravním prostoru silnic a místních komunikací </a:t>
            </a:r>
            <a:r>
              <a:rPr lang="cs-CZ" sz="1300" dirty="0" smtClean="0">
                <a:latin typeface="Georgia" pitchFamily="18" charset="0"/>
              </a:rPr>
              <a:t>v podobě vyhrazených jízdních pruhů pro cyklisty, piktogramových koridorů pro cyklisty nebo vyhrazených jízdních pruhů pro autobusy a jízdní kola, sloužících k dopravě do zaměstnání, škol a za službami</a:t>
            </a:r>
          </a:p>
          <a:p>
            <a:endParaRPr lang="cs-CZ" sz="1300" dirty="0" smtClean="0">
              <a:latin typeface="Georgia" pitchFamily="18" charset="0"/>
            </a:endParaRPr>
          </a:p>
          <a:p>
            <a:pPr>
              <a:buFont typeface="Arial" pitchFamily="34" charset="0"/>
              <a:buChar char="•"/>
            </a:pPr>
            <a:r>
              <a:rPr lang="cs-CZ" sz="1300" dirty="0" smtClean="0">
                <a:latin typeface="Georgia" pitchFamily="18" charset="0"/>
              </a:rPr>
              <a:t>je možná </a:t>
            </a:r>
            <a:r>
              <a:rPr lang="cs-CZ" sz="1300" b="1" dirty="0" smtClean="0">
                <a:latin typeface="Georgia" pitchFamily="18" charset="0"/>
              </a:rPr>
              <a:t>realizace související doprovodné infrastruktury pro cyklisty (např. stojany na jízdní kola), zmírňujících a kompenzačních opatření pro minimalizaci negativních vlivů na životní prostředí (např. výsadba doprovodné zeleně) a souvisejících prvků zvyšujících bezpečnost cyklistické dopravy </a:t>
            </a:r>
            <a:r>
              <a:rPr lang="cs-CZ" sz="1300" dirty="0" smtClean="0">
                <a:latin typeface="Georgia" pitchFamily="18" charset="0"/>
              </a:rPr>
              <a:t>(např. veřejné osvětlení, prvky inteligentních dopravních systémů), vždy při současné rekonstrukci, modernizaci nebo výstavbě komunikace pro cyklisty nebo liniového opatření pro cyklisty</a:t>
            </a:r>
          </a:p>
          <a:p>
            <a:endParaRPr lang="cs-CZ" dirty="0" smtClean="0">
              <a:latin typeface="Georgia" pitchFamily="18" charset="0"/>
            </a:endParaRPr>
          </a:p>
          <a:p>
            <a:pPr algn="ctr">
              <a:buFont typeface="Wingdings" pitchFamily="2" charset="2"/>
              <a:buChar char="ü"/>
            </a:pPr>
            <a:r>
              <a:rPr lang="cs-CZ" sz="1600" b="1" dirty="0" smtClean="0">
                <a:solidFill>
                  <a:schemeClr val="accent2"/>
                </a:solidFill>
                <a:latin typeface="Georgia" pitchFamily="18" charset="0"/>
              </a:rPr>
              <a:t>Je možná kombinace uvedených aktivit</a:t>
            </a:r>
            <a:endParaRPr lang="cs-CZ" sz="1600" b="1" strike="noStrike" spc="-1" dirty="0">
              <a:solidFill>
                <a:schemeClr val="accent2"/>
              </a:solidFill>
              <a:latin typeface="Georgia" pitchFamily="18" charset="0"/>
            </a:endParaRPr>
          </a:p>
        </p:txBody>
      </p:sp>
      <p:pic>
        <p:nvPicPr>
          <p:cNvPr id="272"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73"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TextShape 1"/>
          <p:cNvSpPr txBox="1"/>
          <p:nvPr/>
        </p:nvSpPr>
        <p:spPr>
          <a:xfrm>
            <a:off x="457200" y="1143000"/>
            <a:ext cx="8229240" cy="1066320"/>
          </a:xfrm>
          <a:prstGeom prst="rect">
            <a:avLst/>
          </a:prstGeom>
          <a:noFill/>
          <a:ln>
            <a:noFill/>
          </a:ln>
        </p:spPr>
        <p:txBody>
          <a:bodyPr lIns="90000" tIns="45000" rIns="90000" bIns="45000" anchor="ctr">
            <a:normAutofit/>
          </a:bodyPr>
          <a:lstStyle/>
          <a:p>
            <a:pPr>
              <a:lnSpc>
                <a:spcPct val="100000"/>
              </a:lnSpc>
            </a:pPr>
            <a:r>
              <a:rPr lang="cs-CZ" sz="4000" strike="noStrike" spc="-1" dirty="0">
                <a:solidFill>
                  <a:srgbClr val="3B3B3B"/>
                </a:solidFill>
                <a:latin typeface="Trebuchet MS"/>
              </a:rPr>
              <a:t>Vedlejší podporované aktivity</a:t>
            </a:r>
            <a:endParaRPr lang="cs-CZ" sz="4000" strike="noStrike" spc="-1" dirty="0">
              <a:solidFill>
                <a:srgbClr val="000000"/>
              </a:solidFill>
              <a:latin typeface="Georgia"/>
            </a:endParaRPr>
          </a:p>
        </p:txBody>
      </p:sp>
      <p:sp>
        <p:nvSpPr>
          <p:cNvPr id="271" name="TextShape 2"/>
          <p:cNvSpPr txBox="1"/>
          <p:nvPr/>
        </p:nvSpPr>
        <p:spPr>
          <a:xfrm>
            <a:off x="457200" y="2249280"/>
            <a:ext cx="8229240" cy="4324680"/>
          </a:xfrm>
          <a:prstGeom prst="rect">
            <a:avLst/>
          </a:prstGeom>
          <a:noFill/>
          <a:ln>
            <a:noFill/>
          </a:ln>
        </p:spPr>
        <p:txBody>
          <a:bodyPr lIns="90000" tIns="45000" rIns="90000" bIns="45000">
            <a:normAutofit/>
          </a:bodyPr>
          <a:lstStyle/>
          <a:p>
            <a:pPr>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Realizace stavbou vyvolaných investic</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Zpracování projektových dokumentací</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Výkup nemovitostí podmiňující výstavbu</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Provádění inženýrské činnosti ve výstavbě</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Vybrané služby bezprostředně související s realizací projektu</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Povinná publicita </a:t>
            </a:r>
          </a:p>
          <a:p>
            <a:pPr marL="365760" indent="-255600">
              <a:lnSpc>
                <a:spcPct val="100000"/>
              </a:lnSpc>
              <a:spcBef>
                <a:spcPts val="300"/>
              </a:spcBef>
            </a:pPr>
            <a:endParaRPr lang="cs-CZ" sz="2000" b="0" strike="noStrike" spc="-1" dirty="0">
              <a:solidFill>
                <a:srgbClr val="000000"/>
              </a:solidFill>
              <a:latin typeface="Georgia"/>
            </a:endParaRPr>
          </a:p>
          <a:p>
            <a:pPr marL="365760" indent="-255600" algn="ctr">
              <a:lnSpc>
                <a:spcPct val="100000"/>
              </a:lnSpc>
              <a:spcBef>
                <a:spcPts val="300"/>
              </a:spcBef>
            </a:pPr>
            <a:r>
              <a:rPr lang="cs-CZ" sz="2400" b="1" strike="noStrike" spc="-1" dirty="0">
                <a:solidFill>
                  <a:srgbClr val="998308"/>
                </a:solidFill>
                <a:latin typeface="Georgia"/>
              </a:rPr>
              <a:t>Vyloženo max. 15% celkových způsobilých výdajů</a:t>
            </a:r>
            <a:endParaRPr lang="cs-CZ" sz="2400" b="0" strike="noStrike" spc="-1" dirty="0">
              <a:solidFill>
                <a:srgbClr val="000000"/>
              </a:solidFill>
              <a:latin typeface="Georgia"/>
            </a:endParaRPr>
          </a:p>
        </p:txBody>
      </p:sp>
      <p:pic>
        <p:nvPicPr>
          <p:cNvPr id="272"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73"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TextShape 1"/>
          <p:cNvSpPr txBox="1"/>
          <p:nvPr/>
        </p:nvSpPr>
        <p:spPr>
          <a:xfrm>
            <a:off x="457200" y="1368384"/>
            <a:ext cx="8229240" cy="615553"/>
          </a:xfrm>
          <a:prstGeom prst="rect">
            <a:avLst/>
          </a:prstGeom>
          <a:noFill/>
          <a:ln>
            <a:noFill/>
          </a:ln>
        </p:spPr>
        <p:txBody>
          <a:bodyPr lIns="0" tIns="0" rIns="0" bIns="0" anchor="ctr">
            <a:spAutoFit/>
          </a:bodyPr>
          <a:lstStyle/>
          <a:p>
            <a:r>
              <a:rPr lang="cs-CZ" sz="4000" strike="noStrike" spc="-1" dirty="0">
                <a:solidFill>
                  <a:srgbClr val="000000"/>
                </a:solidFill>
                <a:latin typeface="Trebuchet MS" pitchFamily="34" charset="0"/>
              </a:rPr>
              <a:t>Indikátory výstupu</a:t>
            </a:r>
          </a:p>
        </p:txBody>
      </p:sp>
      <p:sp>
        <p:nvSpPr>
          <p:cNvPr id="278" name="TextShape 2"/>
          <p:cNvSpPr txBox="1"/>
          <p:nvPr/>
        </p:nvSpPr>
        <p:spPr>
          <a:xfrm>
            <a:off x="457200" y="2249280"/>
            <a:ext cx="8229240" cy="4324680"/>
          </a:xfrm>
          <a:prstGeom prst="rect">
            <a:avLst/>
          </a:prstGeom>
          <a:noFill/>
          <a:ln>
            <a:noFill/>
          </a:ln>
        </p:spPr>
        <p:txBody>
          <a:bodyPr lIns="0" tIns="0" rIns="0" bIns="0">
            <a:normAutofit fontScale="96500"/>
          </a:bodyPr>
          <a:lstStyle/>
          <a:p>
            <a:pPr marL="432000" indent="-324000">
              <a:spcBef>
                <a:spcPts val="1417"/>
              </a:spcBef>
              <a:buClr>
                <a:srgbClr val="000000"/>
              </a:buClr>
              <a:buSzPct val="45000"/>
              <a:buFont typeface="Wingdings" pitchFamily="2" charset="2"/>
              <a:buChar char="Ø"/>
            </a:pPr>
            <a:r>
              <a:rPr lang="cs-CZ" sz="2000" b="1" strike="noStrike" spc="-1" dirty="0" smtClean="0">
                <a:solidFill>
                  <a:srgbClr val="000000"/>
                </a:solidFill>
                <a:latin typeface="Georgia"/>
              </a:rPr>
              <a:t>7 </a:t>
            </a:r>
            <a:r>
              <a:rPr lang="cs-CZ" sz="2000" b="1" strike="noStrike" spc="-1" dirty="0">
                <a:solidFill>
                  <a:srgbClr val="000000"/>
                </a:solidFill>
                <a:latin typeface="Georgia"/>
              </a:rPr>
              <a:t>40 01 </a:t>
            </a:r>
            <a:r>
              <a:rPr lang="cs-CZ" sz="2000" b="0" strike="noStrike" spc="-1" dirty="0">
                <a:solidFill>
                  <a:srgbClr val="000000"/>
                </a:solidFill>
                <a:latin typeface="Georgia"/>
              </a:rPr>
              <a:t>- Počet vytvořených parkovacích míst </a:t>
            </a:r>
            <a:r>
              <a:rPr lang="cs-CZ" sz="2000" b="0" strike="noStrike" spc="-1" dirty="0" smtClean="0">
                <a:solidFill>
                  <a:srgbClr val="000000"/>
                </a:solidFill>
                <a:latin typeface="Georgia"/>
              </a:rPr>
              <a:t>(Parkovací systémy</a:t>
            </a:r>
            <a:r>
              <a:rPr lang="cs-CZ" sz="2000" b="0" strike="noStrike" spc="-1" dirty="0">
                <a:solidFill>
                  <a:srgbClr val="000000"/>
                </a:solidFill>
                <a:latin typeface="Georgia"/>
              </a:rPr>
              <a:t>)</a:t>
            </a:r>
          </a:p>
          <a:p>
            <a:pPr marL="432000" indent="-324000">
              <a:spcBef>
                <a:spcPts val="1417"/>
              </a:spcBef>
              <a:buClr>
                <a:srgbClr val="000000"/>
              </a:buClr>
              <a:buSzPct val="45000"/>
              <a:buFont typeface="Wingdings" pitchFamily="2" charset="2"/>
              <a:buChar char="Ø"/>
            </a:pPr>
            <a:r>
              <a:rPr lang="cs-CZ" sz="2000" b="1" strike="noStrike" spc="-1" dirty="0">
                <a:solidFill>
                  <a:srgbClr val="000000"/>
                </a:solidFill>
                <a:latin typeface="Georgia"/>
              </a:rPr>
              <a:t>7 64 01 </a:t>
            </a:r>
            <a:r>
              <a:rPr lang="cs-CZ" sz="2000" b="0" strike="noStrike" spc="-1" dirty="0">
                <a:solidFill>
                  <a:srgbClr val="000000"/>
                </a:solidFill>
                <a:latin typeface="Georgia"/>
              </a:rPr>
              <a:t>- Počet parkovacích míst pro jízdní </a:t>
            </a:r>
            <a:r>
              <a:rPr lang="cs-CZ" sz="2000" b="0" strike="noStrike" spc="-1" dirty="0" smtClean="0">
                <a:solidFill>
                  <a:srgbClr val="000000"/>
                </a:solidFill>
                <a:latin typeface="Georgia"/>
              </a:rPr>
              <a:t>kola (</a:t>
            </a:r>
            <a:r>
              <a:rPr lang="cs-CZ" sz="2000" spc="-1" dirty="0" smtClean="0">
                <a:solidFill>
                  <a:srgbClr val="000000"/>
                </a:solidFill>
                <a:latin typeface="Georgia"/>
              </a:rPr>
              <a:t>P</a:t>
            </a:r>
            <a:r>
              <a:rPr lang="cs-CZ" sz="2000" b="0" strike="noStrike" spc="-1" dirty="0" smtClean="0">
                <a:solidFill>
                  <a:srgbClr val="000000"/>
                </a:solidFill>
                <a:latin typeface="Georgia"/>
              </a:rPr>
              <a:t>arkovací </a:t>
            </a:r>
            <a:r>
              <a:rPr lang="cs-CZ" sz="2000" b="0" strike="noStrike" spc="-1" dirty="0" smtClean="0">
                <a:solidFill>
                  <a:srgbClr val="000000"/>
                </a:solidFill>
                <a:latin typeface="Georgia"/>
              </a:rPr>
              <a:t>systémy</a:t>
            </a:r>
            <a:r>
              <a:rPr lang="cs-CZ" sz="2000" spc="-1" dirty="0" smtClean="0">
                <a:solidFill>
                  <a:srgbClr val="000000"/>
                </a:solidFill>
                <a:latin typeface="Georgia"/>
              </a:rPr>
              <a:t> a Cyklodoprava)</a:t>
            </a:r>
            <a:endParaRPr lang="cs-CZ" sz="2000" b="0" strike="noStrike" spc="-1" dirty="0">
              <a:solidFill>
                <a:srgbClr val="000000"/>
              </a:solidFill>
              <a:latin typeface="Georgia"/>
            </a:endParaRPr>
          </a:p>
          <a:p>
            <a:pPr marL="432000" indent="-324000">
              <a:spcBef>
                <a:spcPts val="1417"/>
              </a:spcBef>
              <a:buClr>
                <a:schemeClr val="tx1"/>
              </a:buClr>
              <a:buSzPct val="45000"/>
              <a:buFont typeface="Wingdings" pitchFamily="2" charset="2"/>
              <a:buChar char="Ø"/>
            </a:pPr>
            <a:r>
              <a:rPr lang="cs-CZ" sz="2000" b="1" spc="-1" dirty="0" smtClean="0">
                <a:solidFill>
                  <a:srgbClr val="000000"/>
                </a:solidFill>
                <a:latin typeface="Georgia"/>
              </a:rPr>
              <a:t>7  </a:t>
            </a:r>
            <a:r>
              <a:rPr lang="cs-CZ" sz="2000" b="1" spc="-1" dirty="0" smtClean="0">
                <a:solidFill>
                  <a:srgbClr val="000000"/>
                </a:solidFill>
                <a:latin typeface="Georgia"/>
              </a:rPr>
              <a:t>61 00 </a:t>
            </a:r>
            <a:r>
              <a:rPr lang="cs-CZ" sz="2000" spc="-1" dirty="0" smtClean="0">
                <a:solidFill>
                  <a:srgbClr val="000000"/>
                </a:solidFill>
                <a:latin typeface="Georgia"/>
              </a:rPr>
              <a:t>– Délka nově vybudovaných cyklostezek a cyklotras (Cyklodoprava</a:t>
            </a:r>
            <a:r>
              <a:rPr lang="cs-CZ" sz="2000" spc="-1" dirty="0" smtClean="0">
                <a:solidFill>
                  <a:srgbClr val="000000"/>
                </a:solidFill>
                <a:latin typeface="Georgia"/>
              </a:rPr>
              <a:t>)</a:t>
            </a:r>
          </a:p>
          <a:p>
            <a:pPr marL="432000" indent="-324000">
              <a:spcBef>
                <a:spcPts val="1417"/>
              </a:spcBef>
              <a:buClr>
                <a:srgbClr val="000000"/>
              </a:buClr>
              <a:buSzPct val="45000"/>
              <a:buFont typeface="Wingdings" pitchFamily="2" charset="2"/>
              <a:buChar char="Ø"/>
            </a:pPr>
            <a:r>
              <a:rPr lang="cs-CZ" sz="2000" b="1" spc="-1" dirty="0" smtClean="0">
                <a:solidFill>
                  <a:srgbClr val="000000"/>
                </a:solidFill>
                <a:latin typeface="Georgia"/>
              </a:rPr>
              <a:t>750 01 </a:t>
            </a:r>
            <a:r>
              <a:rPr lang="cs-CZ" sz="2000" spc="-1" dirty="0" smtClean="0">
                <a:solidFill>
                  <a:srgbClr val="000000"/>
                </a:solidFill>
                <a:latin typeface="Georgia"/>
              </a:rPr>
              <a:t>– Počet realizací vedoucích ke zvýšení bezpečnosti v dopravě(Bezpečnost dopravy)</a:t>
            </a:r>
            <a:endParaRPr lang="cs-CZ" sz="2000" spc="-1" dirty="0" smtClean="0">
              <a:solidFill>
                <a:srgbClr val="000000"/>
              </a:solidFill>
              <a:latin typeface="Georgia"/>
            </a:endParaRPr>
          </a:p>
          <a:p>
            <a:pPr marL="432000" indent="-324000">
              <a:spcBef>
                <a:spcPts val="1417"/>
              </a:spcBef>
              <a:buClr>
                <a:srgbClr val="000000"/>
              </a:buClr>
              <a:buSzPct val="45000"/>
            </a:pPr>
            <a:endParaRPr lang="cs-CZ" sz="2800" b="0" strike="noStrike" spc="-1" dirty="0">
              <a:solidFill>
                <a:srgbClr val="000000"/>
              </a:solidFill>
              <a:latin typeface="Georgia"/>
            </a:endParaRPr>
          </a:p>
        </p:txBody>
      </p:sp>
      <p:pic>
        <p:nvPicPr>
          <p:cNvPr id="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TextShape 1"/>
          <p:cNvSpPr txBox="1"/>
          <p:nvPr/>
        </p:nvSpPr>
        <p:spPr>
          <a:xfrm>
            <a:off x="457200" y="1143000"/>
            <a:ext cx="8229240" cy="1066320"/>
          </a:xfrm>
          <a:prstGeom prst="rect">
            <a:avLst/>
          </a:prstGeom>
          <a:noFill/>
          <a:ln>
            <a:noFill/>
          </a:ln>
        </p:spPr>
        <p:txBody>
          <a:bodyPr lIns="90000" tIns="45000" rIns="90000" bIns="45000" anchor="ctr">
            <a:normAutofit fontScale="96500"/>
          </a:bodyPr>
          <a:lstStyle/>
          <a:p>
            <a:pPr>
              <a:lnSpc>
                <a:spcPct val="100000"/>
              </a:lnSpc>
            </a:pPr>
            <a:r>
              <a:rPr lang="cs-CZ" sz="4000" strike="noStrike" spc="-1" dirty="0" smtClean="0">
                <a:solidFill>
                  <a:srgbClr val="3B3B3B"/>
                </a:solidFill>
                <a:latin typeface="Trebuchet MS"/>
              </a:rPr>
              <a:t>Forma žádosti o podporu</a:t>
            </a:r>
            <a:endParaRPr lang="cs-CZ" sz="4000" strike="noStrike" spc="-1" dirty="0">
              <a:solidFill>
                <a:srgbClr val="000000"/>
              </a:solidFill>
              <a:latin typeface="Georgia"/>
            </a:endParaRPr>
          </a:p>
        </p:txBody>
      </p:sp>
      <p:sp>
        <p:nvSpPr>
          <p:cNvPr id="316" name="TextShape 2"/>
          <p:cNvSpPr txBox="1"/>
          <p:nvPr/>
        </p:nvSpPr>
        <p:spPr>
          <a:xfrm>
            <a:off x="457200" y="2249280"/>
            <a:ext cx="8291264" cy="2619880"/>
          </a:xfrm>
          <a:prstGeom prst="rect">
            <a:avLst/>
          </a:prstGeom>
          <a:noFill/>
          <a:ln>
            <a:noFill/>
          </a:ln>
        </p:spPr>
        <p:txBody>
          <a:bodyPr lIns="90000" tIns="45000" rIns="90000" bIns="45000">
            <a:noAutofit/>
          </a:bodyPr>
          <a:lstStyle/>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Pouze elektronicky – MS 2014+, prostřednictvím formuláře, který je k dispozici na webových </a:t>
            </a:r>
            <a:r>
              <a:rPr lang="cs-CZ" sz="2400" spc="-1" dirty="0" smtClean="0">
                <a:solidFill>
                  <a:srgbClr val="000000"/>
                </a:solidFill>
                <a:latin typeface="Georgia"/>
              </a:rPr>
              <a:t>stránkách https://mseu.mssf.cz/</a:t>
            </a:r>
            <a:endParaRPr lang="cs-CZ" sz="24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Potřeba elektronického podpisu</a:t>
            </a:r>
          </a:p>
        </p:txBody>
      </p:sp>
      <p:sp>
        <p:nvSpPr>
          <p:cNvPr id="317"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18"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19"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a:solidFill>
                  <a:srgbClr val="3B3B3B"/>
                </a:solidFill>
                <a:latin typeface="Trebuchet MS"/>
              </a:rPr>
              <a:t>Další důležité informace</a:t>
            </a:r>
            <a:endParaRPr lang="cs-CZ" sz="4000" strike="noStrike" spc="-1" dirty="0">
              <a:solidFill>
                <a:srgbClr val="000000"/>
              </a:solidFill>
              <a:latin typeface="Georgia"/>
            </a:endParaRPr>
          </a:p>
        </p:txBody>
      </p:sp>
      <p:sp>
        <p:nvSpPr>
          <p:cNvPr id="321" name="TextShape 2"/>
          <p:cNvSpPr txBox="1"/>
          <p:nvPr/>
        </p:nvSpPr>
        <p:spPr>
          <a:xfrm>
            <a:off x="457200" y="2249280"/>
            <a:ext cx="8229240" cy="4324680"/>
          </a:xfrm>
          <a:prstGeom prst="rect">
            <a:avLst/>
          </a:prstGeom>
          <a:noFill/>
          <a:ln>
            <a:noFill/>
          </a:ln>
        </p:spPr>
        <p:txBody>
          <a:bodyPr lIns="90000" tIns="45000" rIns="90000" bIns="45000">
            <a:noAutofit/>
          </a:bodyPr>
          <a:lstStyle/>
          <a:p>
            <a:pPr>
              <a:lnSpc>
                <a:spcPct val="100000"/>
              </a:lnSpc>
              <a:spcBef>
                <a:spcPts val="300"/>
              </a:spcBef>
            </a:pPr>
            <a:endParaRPr lang="cs-CZ" sz="20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spc="-1" dirty="0">
                <a:solidFill>
                  <a:srgbClr val="000000"/>
                </a:solidFill>
                <a:latin typeface="Georgia"/>
              </a:rPr>
              <a:t>u</a:t>
            </a:r>
            <a:r>
              <a:rPr lang="cs-CZ" sz="2000" b="0" strike="noStrike" spc="-1" dirty="0" smtClean="0">
                <a:solidFill>
                  <a:srgbClr val="000000"/>
                </a:solidFill>
                <a:latin typeface="Georgia"/>
              </a:rPr>
              <a:t>držitelnost </a:t>
            </a:r>
            <a:r>
              <a:rPr lang="cs-CZ" sz="2000" b="0" strike="noStrike" spc="-1" dirty="0">
                <a:solidFill>
                  <a:srgbClr val="000000"/>
                </a:solidFill>
                <a:latin typeface="Georgia"/>
              </a:rPr>
              <a:t>(kap. 8 Specifických pravidel) projektů je 5 let od provedení poslední platby na účet příjemce (přesné datum sdělí CRR)</a:t>
            </a:r>
          </a:p>
          <a:p>
            <a:pPr marL="365760" indent="-255600">
              <a:lnSpc>
                <a:spcPct val="100000"/>
              </a:lnSpc>
              <a:spcBef>
                <a:spcPts val="300"/>
              </a:spcBef>
              <a:buClr>
                <a:srgbClr val="8D89A4"/>
              </a:buClr>
              <a:buFont typeface="Georgia"/>
              <a:buChar char="•"/>
            </a:pPr>
            <a:r>
              <a:rPr lang="cs-CZ" sz="2000" spc="-1" dirty="0">
                <a:solidFill>
                  <a:srgbClr val="000000"/>
                </a:solidFill>
                <a:latin typeface="Georgia"/>
              </a:rPr>
              <a:t>r</a:t>
            </a:r>
            <a:r>
              <a:rPr lang="cs-CZ" sz="2000" b="0" strike="noStrike" spc="-1" dirty="0" smtClean="0">
                <a:solidFill>
                  <a:srgbClr val="000000"/>
                </a:solidFill>
                <a:latin typeface="Georgia"/>
              </a:rPr>
              <a:t>ealizace </a:t>
            </a:r>
            <a:r>
              <a:rPr lang="cs-CZ" sz="2000" b="0" strike="noStrike" spc="-1" dirty="0">
                <a:solidFill>
                  <a:srgbClr val="000000"/>
                </a:solidFill>
                <a:latin typeface="Georgia"/>
              </a:rPr>
              <a:t>projektu </a:t>
            </a:r>
            <a:r>
              <a:rPr lang="cs-CZ" sz="2000" b="1" strike="noStrike" spc="-1" dirty="0">
                <a:solidFill>
                  <a:srgbClr val="000000"/>
                </a:solidFill>
                <a:latin typeface="Georgia"/>
              </a:rPr>
              <a:t>nesmí</a:t>
            </a:r>
            <a:r>
              <a:rPr lang="cs-CZ" sz="2000" b="0" strike="noStrike" spc="-1" dirty="0">
                <a:solidFill>
                  <a:srgbClr val="000000"/>
                </a:solidFill>
                <a:latin typeface="Georgia"/>
              </a:rPr>
              <a:t> být ukončena před podáním Žádosti o podporu</a:t>
            </a:r>
          </a:p>
          <a:p>
            <a:pPr marL="365760" indent="-255600">
              <a:lnSpc>
                <a:spcPct val="100000"/>
              </a:lnSpc>
              <a:spcBef>
                <a:spcPts val="300"/>
              </a:spcBef>
              <a:buClr>
                <a:srgbClr val="8D89A4"/>
              </a:buClr>
              <a:buFont typeface="Georgia"/>
              <a:buChar char="•"/>
            </a:pPr>
            <a:r>
              <a:rPr lang="cs-CZ" sz="2000" spc="-1" dirty="0">
                <a:solidFill>
                  <a:srgbClr val="000000"/>
                </a:solidFill>
                <a:latin typeface="Georgia"/>
              </a:rPr>
              <a:t>e</a:t>
            </a:r>
            <a:r>
              <a:rPr lang="cs-CZ" sz="2000" b="0" strike="noStrike" spc="-1" dirty="0" smtClean="0">
                <a:solidFill>
                  <a:srgbClr val="000000"/>
                </a:solidFill>
                <a:latin typeface="Georgia"/>
              </a:rPr>
              <a:t>tapy </a:t>
            </a:r>
            <a:r>
              <a:rPr lang="cs-CZ" sz="2000" b="0" strike="noStrike" spc="-1" dirty="0">
                <a:solidFill>
                  <a:srgbClr val="000000"/>
                </a:solidFill>
                <a:latin typeface="Georgia"/>
              </a:rPr>
              <a:t>projektu </a:t>
            </a:r>
            <a:r>
              <a:rPr lang="cs-CZ" sz="2000" b="1" strike="noStrike" spc="-1" dirty="0">
                <a:solidFill>
                  <a:srgbClr val="000000"/>
                </a:solidFill>
                <a:latin typeface="Georgia"/>
              </a:rPr>
              <a:t>nesmí</a:t>
            </a:r>
            <a:r>
              <a:rPr lang="cs-CZ" sz="2000" b="0" strike="noStrike" spc="-1" dirty="0">
                <a:solidFill>
                  <a:srgbClr val="000000"/>
                </a:solidFill>
                <a:latin typeface="Georgia"/>
              </a:rPr>
              <a:t> být kratší než 3 měsíce</a:t>
            </a:r>
          </a:p>
        </p:txBody>
      </p:sp>
      <p:sp>
        <p:nvSpPr>
          <p:cNvPr id="322"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23"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24"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TextShape 1"/>
          <p:cNvSpPr txBox="1"/>
          <p:nvPr/>
        </p:nvSpPr>
        <p:spPr>
          <a:xfrm>
            <a:off x="467640" y="1124640"/>
            <a:ext cx="8229240" cy="1142640"/>
          </a:xfrm>
          <a:prstGeom prst="rect">
            <a:avLst/>
          </a:prstGeom>
          <a:noFill/>
          <a:ln>
            <a:noFill/>
          </a:ln>
        </p:spPr>
        <p:txBody>
          <a:bodyPr lIns="90000" tIns="45000" rIns="90000" bIns="45000" anchor="ctr">
            <a:normAutofit/>
          </a:bodyPr>
          <a:lstStyle/>
          <a:p>
            <a:pPr>
              <a:lnSpc>
                <a:spcPct val="100000"/>
              </a:lnSpc>
            </a:pPr>
            <a:r>
              <a:rPr lang="cs-CZ" sz="4000" strike="noStrike" spc="-1" dirty="0" smtClean="0">
                <a:solidFill>
                  <a:srgbClr val="3B3B3B"/>
                </a:solidFill>
                <a:latin typeface="Trebuchet MS"/>
              </a:rPr>
              <a:t>Hodnocení a výběr projektů</a:t>
            </a:r>
            <a:endParaRPr lang="cs-CZ" sz="4000" strike="noStrike" spc="-1" dirty="0">
              <a:solidFill>
                <a:srgbClr val="000000"/>
              </a:solidFill>
              <a:latin typeface="Georgia"/>
            </a:endParaRPr>
          </a:p>
        </p:txBody>
      </p:sp>
      <p:pic>
        <p:nvPicPr>
          <p:cNvPr id="326" name="Zástupný symbol pro obsah 3"/>
          <p:cNvPicPr/>
          <p:nvPr/>
        </p:nvPicPr>
        <p:blipFill>
          <a:blip r:embed="rId2" cstate="print">
            <a:duotone>
              <a:schemeClr val="accent2">
                <a:shade val="45000"/>
                <a:satMod val="135000"/>
              </a:schemeClr>
              <a:prstClr val="white"/>
            </a:duotone>
            <a:lum bright="-6000" contrast="-7000"/>
          </a:blip>
          <a:stretch/>
        </p:blipFill>
        <p:spPr>
          <a:xfrm>
            <a:off x="467640" y="2709000"/>
            <a:ext cx="7848776" cy="2664216"/>
          </a:xfrm>
          <a:prstGeom prst="rect">
            <a:avLst/>
          </a:prstGeom>
          <a:ln>
            <a:noFill/>
          </a:ln>
          <a:effectLst>
            <a:outerShdw blurRad="50800" dist="50760" dir="5400000" algn="ctr" rotWithShape="0">
              <a:srgbClr val="002060"/>
            </a:outerShdw>
          </a:effectLst>
        </p:spPr>
      </p:pic>
      <p:sp>
        <p:nvSpPr>
          <p:cNvPr id="327" name="TextShape 2"/>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28" name="Picture 2"/>
          <p:cNvPicPr/>
          <p:nvPr/>
        </p:nvPicPr>
        <p:blipFill>
          <a:blip r:embed="rId3" cstate="print"/>
          <a:stretch/>
        </p:blipFill>
        <p:spPr>
          <a:xfrm>
            <a:off x="1043640" y="5943600"/>
            <a:ext cx="5524200" cy="914040"/>
          </a:xfrm>
          <a:prstGeom prst="rect">
            <a:avLst/>
          </a:prstGeom>
          <a:ln>
            <a:noFill/>
          </a:ln>
          <a:effectLst>
            <a:softEdge rad="112500"/>
          </a:effectLst>
        </p:spPr>
      </p:pic>
      <p:pic>
        <p:nvPicPr>
          <p:cNvPr id="329" name="Picture 3"/>
          <p:cNvPicPr/>
          <p:nvPr/>
        </p:nvPicPr>
        <p:blipFill>
          <a:blip r:embed="rId4"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TextShape 1"/>
          <p:cNvSpPr txBox="1"/>
          <p:nvPr/>
        </p:nvSpPr>
        <p:spPr>
          <a:xfrm>
            <a:off x="467640" y="1124640"/>
            <a:ext cx="8229240" cy="1142640"/>
          </a:xfrm>
          <a:prstGeom prst="rect">
            <a:avLst/>
          </a:prstGeom>
          <a:noFill/>
          <a:ln>
            <a:noFill/>
          </a:ln>
        </p:spPr>
        <p:txBody>
          <a:bodyPr lIns="90000" tIns="45000" rIns="90000" bIns="45000" anchor="ctr">
            <a:normAutofit/>
          </a:bodyPr>
          <a:lstStyle/>
          <a:p>
            <a:pPr>
              <a:lnSpc>
                <a:spcPct val="100000"/>
              </a:lnSpc>
            </a:pPr>
            <a:r>
              <a:rPr lang="cs-CZ" sz="4000" b="0" strike="noStrike" spc="-1" dirty="0" smtClean="0">
                <a:solidFill>
                  <a:srgbClr val="3B3B3B"/>
                </a:solidFill>
                <a:latin typeface="Trebuchet MS"/>
              </a:rPr>
              <a:t>Formální hodnocení a přijatelnost</a:t>
            </a:r>
            <a:endParaRPr lang="cs-CZ" sz="4000" b="0" strike="noStrike" spc="-1" dirty="0">
              <a:solidFill>
                <a:srgbClr val="000000"/>
              </a:solidFill>
              <a:latin typeface="Georgia"/>
            </a:endParaRPr>
          </a:p>
        </p:txBody>
      </p:sp>
      <p:sp>
        <p:nvSpPr>
          <p:cNvPr id="331" name="TextShape 2"/>
          <p:cNvSpPr txBox="1"/>
          <p:nvPr/>
        </p:nvSpPr>
        <p:spPr>
          <a:xfrm>
            <a:off x="251520" y="2421000"/>
            <a:ext cx="8434920" cy="3903480"/>
          </a:xfrm>
          <a:prstGeom prst="rect">
            <a:avLst/>
          </a:prstGeom>
          <a:noFill/>
          <a:ln>
            <a:noFill/>
          </a:ln>
        </p:spPr>
        <p:txBody>
          <a:bodyPr lIns="90000" tIns="45000" rIns="90000" bIns="45000">
            <a:noAutofit/>
          </a:bodyPr>
          <a:lstStyle/>
          <a:p>
            <a:pPr marL="658440" lvl="1" indent="-246600">
              <a:lnSpc>
                <a:spcPct val="100000"/>
              </a:lnSpc>
              <a:spcBef>
                <a:spcPts val="300"/>
              </a:spcBef>
              <a:buClr>
                <a:srgbClr val="CCAF0A"/>
              </a:buClr>
              <a:buFont typeface="Arial" pitchFamily="34" charset="0"/>
              <a:buChar char="•"/>
            </a:pPr>
            <a:r>
              <a:rPr lang="cs-CZ" spc="-1" dirty="0">
                <a:latin typeface="Georgia"/>
              </a:rPr>
              <a:t>h</a:t>
            </a:r>
            <a:r>
              <a:rPr lang="cs-CZ" b="0" strike="noStrike" spc="-1" dirty="0" smtClean="0">
                <a:latin typeface="Georgia"/>
              </a:rPr>
              <a:t>odnotí </a:t>
            </a:r>
            <a:r>
              <a:rPr lang="cs-CZ" b="0" strike="noStrike" spc="-1" dirty="0">
                <a:latin typeface="Georgia"/>
              </a:rPr>
              <a:t>kancelář MAS Znojemské vinařství, z.s</a:t>
            </a:r>
            <a:r>
              <a:rPr lang="cs-CZ" b="0" strike="noStrike" spc="-1" dirty="0" smtClean="0">
                <a:latin typeface="Georgia"/>
              </a:rPr>
              <a:t>.</a:t>
            </a:r>
          </a:p>
          <a:p>
            <a:pPr marL="658440" lvl="1" indent="-246600">
              <a:lnSpc>
                <a:spcPct val="100000"/>
              </a:lnSpc>
              <a:spcBef>
                <a:spcPts val="300"/>
              </a:spcBef>
              <a:buClr>
                <a:srgbClr val="CCAF0A"/>
              </a:buClr>
            </a:pPr>
            <a:endParaRPr lang="cs-CZ" b="0" strike="noStrike" spc="-1" dirty="0">
              <a:latin typeface="Georgia"/>
            </a:endParaRPr>
          </a:p>
          <a:p>
            <a:pPr marL="658440" lvl="1" indent="-246600">
              <a:lnSpc>
                <a:spcPct val="100000"/>
              </a:lnSpc>
              <a:spcBef>
                <a:spcPts val="300"/>
              </a:spcBef>
              <a:buClr>
                <a:srgbClr val="CCAF0A"/>
              </a:buClr>
              <a:buFont typeface="Arial" pitchFamily="34" charset="0"/>
              <a:buChar char="•"/>
            </a:pPr>
            <a:r>
              <a:rPr lang="cs-CZ" spc="-1" dirty="0">
                <a:latin typeface="Georgia"/>
              </a:rPr>
              <a:t>k</a:t>
            </a:r>
            <a:r>
              <a:rPr lang="cs-CZ" b="0" strike="noStrike" spc="-1" dirty="0" smtClean="0">
                <a:latin typeface="Georgia"/>
              </a:rPr>
              <a:t>ritéria </a:t>
            </a:r>
            <a:r>
              <a:rPr lang="cs-CZ" b="0" strike="noStrike" spc="-1" dirty="0">
                <a:latin typeface="Georgia"/>
              </a:rPr>
              <a:t>FN a P– </a:t>
            </a:r>
            <a:r>
              <a:rPr lang="cs-CZ" b="0" strike="noStrike" spc="-1" dirty="0" smtClean="0">
                <a:latin typeface="Georgia"/>
              </a:rPr>
              <a:t>viz příloha Výzvy č. </a:t>
            </a:r>
            <a:r>
              <a:rPr lang="cs-CZ" b="0" strike="noStrike" spc="-1" dirty="0" smtClean="0">
                <a:latin typeface="Georgia"/>
              </a:rPr>
              <a:t>8 </a:t>
            </a:r>
            <a:r>
              <a:rPr lang="cs-CZ" b="0" strike="noStrike" spc="-1" dirty="0" smtClean="0">
                <a:latin typeface="Georgia"/>
              </a:rPr>
              <a:t>MAS </a:t>
            </a:r>
          </a:p>
          <a:p>
            <a:pPr marL="658440" lvl="1" indent="-246600">
              <a:lnSpc>
                <a:spcPct val="100000"/>
              </a:lnSpc>
              <a:spcBef>
                <a:spcPts val="300"/>
              </a:spcBef>
              <a:buClr>
                <a:srgbClr val="CCAF0A"/>
              </a:buClr>
              <a:buFont typeface="Arial" pitchFamily="34" charset="0"/>
              <a:buChar char="•"/>
            </a:pPr>
            <a:endParaRPr lang="cs-CZ" spc="-1" dirty="0" smtClean="0">
              <a:latin typeface="Georgia"/>
            </a:endParaRPr>
          </a:p>
          <a:p>
            <a:pPr marL="658440" lvl="1" indent="-246600">
              <a:lnSpc>
                <a:spcPct val="100000"/>
              </a:lnSpc>
              <a:spcBef>
                <a:spcPts val="300"/>
              </a:spcBef>
              <a:buClr>
                <a:srgbClr val="CCAF0A"/>
              </a:buClr>
              <a:buFont typeface="Arial" pitchFamily="34" charset="0"/>
              <a:buChar char="•"/>
            </a:pPr>
            <a:r>
              <a:rPr lang="cs-CZ" b="0" strike="noStrike" spc="-1" dirty="0" smtClean="0">
                <a:latin typeface="Georgia"/>
              </a:rPr>
              <a:t>Znojemské vinařství, z.s. IROP – Rozvíjet dopravu</a:t>
            </a:r>
          </a:p>
          <a:p>
            <a:pPr marL="658440" lvl="1" indent="-246600">
              <a:lnSpc>
                <a:spcPct val="100000"/>
              </a:lnSpc>
              <a:spcBef>
                <a:spcPts val="300"/>
              </a:spcBef>
              <a:buClr>
                <a:srgbClr val="CCAF0A"/>
              </a:buClr>
              <a:buFont typeface="Arial" pitchFamily="34" charset="0"/>
              <a:buChar char="•"/>
            </a:pPr>
            <a:endParaRPr lang="cs-CZ" spc="-1" dirty="0">
              <a:latin typeface="Georgia"/>
            </a:endParaRPr>
          </a:p>
          <a:p>
            <a:pPr marL="658440" lvl="1" indent="-246600">
              <a:lnSpc>
                <a:spcPct val="100000"/>
              </a:lnSpc>
              <a:spcBef>
                <a:spcPts val="300"/>
              </a:spcBef>
              <a:buClr>
                <a:srgbClr val="CCAF0A"/>
              </a:buClr>
              <a:buFont typeface="Arial" pitchFamily="34" charset="0"/>
              <a:buChar char="•"/>
            </a:pPr>
            <a:r>
              <a:rPr lang="cs-CZ" spc="-1" dirty="0">
                <a:latin typeface="Georgia"/>
              </a:rPr>
              <a:t>p</a:t>
            </a:r>
            <a:r>
              <a:rPr lang="cs-CZ" b="0" strike="noStrike" spc="-1" dirty="0" smtClean="0">
                <a:latin typeface="Georgia"/>
              </a:rPr>
              <a:t>ro </a:t>
            </a:r>
            <a:r>
              <a:rPr lang="cs-CZ" b="0" strike="noStrike" spc="-1" dirty="0">
                <a:latin typeface="Georgia"/>
              </a:rPr>
              <a:t>kladné hodnocení je nutnost splnit veškerá stanovená kritéria (</a:t>
            </a:r>
            <a:r>
              <a:rPr lang="cs-CZ" b="0" strike="noStrike" spc="-1" dirty="0" smtClean="0">
                <a:latin typeface="Georgia"/>
              </a:rPr>
              <a:t>napravitelná/nenapravitelná)</a:t>
            </a:r>
          </a:p>
          <a:p>
            <a:pPr marL="658440" lvl="1" indent="-246600">
              <a:lnSpc>
                <a:spcPct val="100000"/>
              </a:lnSpc>
              <a:spcBef>
                <a:spcPts val="300"/>
              </a:spcBef>
              <a:buClr>
                <a:srgbClr val="CCAF0A"/>
              </a:buClr>
              <a:buFont typeface="Arial" pitchFamily="34" charset="0"/>
              <a:buChar char="•"/>
            </a:pPr>
            <a:endParaRPr lang="cs-CZ" spc="-1" dirty="0">
              <a:latin typeface="Georgia"/>
            </a:endParaRPr>
          </a:p>
          <a:p>
            <a:pPr marL="658440" lvl="1" indent="-246600">
              <a:lnSpc>
                <a:spcPct val="100000"/>
              </a:lnSpc>
              <a:spcBef>
                <a:spcPts val="300"/>
              </a:spcBef>
              <a:buClr>
                <a:srgbClr val="CCAF0A"/>
              </a:buClr>
              <a:buFont typeface="Arial" pitchFamily="34" charset="0"/>
              <a:buChar char="•"/>
            </a:pPr>
            <a:r>
              <a:rPr lang="cs-CZ" spc="-1" dirty="0" smtClean="0">
                <a:latin typeface="Georgia"/>
              </a:rPr>
              <a:t>d</a:t>
            </a:r>
            <a:r>
              <a:rPr lang="cs-CZ" b="0" strike="noStrike" spc="-1" dirty="0" smtClean="0">
                <a:latin typeface="Georgia"/>
              </a:rPr>
              <a:t>élka </a:t>
            </a:r>
            <a:r>
              <a:rPr lang="cs-CZ" b="0" strike="noStrike" spc="-1" dirty="0">
                <a:latin typeface="Georgia"/>
              </a:rPr>
              <a:t>trvání </a:t>
            </a:r>
            <a:r>
              <a:rPr lang="cs-CZ" b="0" strike="noStrike" spc="-1" dirty="0" smtClean="0">
                <a:latin typeface="Georgia"/>
              </a:rPr>
              <a:t>FN a P</a:t>
            </a:r>
            <a:r>
              <a:rPr lang="cs-CZ" b="0" strike="noStrike" spc="-1" dirty="0">
                <a:latin typeface="Georgia"/>
              </a:rPr>
              <a:t>: max. 40 pracovních dní</a:t>
            </a:r>
          </a:p>
          <a:p>
            <a:pPr marL="365760" indent="-255600">
              <a:lnSpc>
                <a:spcPct val="100000"/>
              </a:lnSpc>
              <a:spcBef>
                <a:spcPts val="300"/>
              </a:spcBef>
            </a:pPr>
            <a:endParaRPr lang="cs-CZ" b="0" strike="noStrike" spc="-1" dirty="0">
              <a:solidFill>
                <a:srgbClr val="000000"/>
              </a:solidFill>
              <a:latin typeface="Georgia"/>
            </a:endParaRPr>
          </a:p>
        </p:txBody>
      </p:sp>
      <p:sp>
        <p:nvSpPr>
          <p:cNvPr id="332"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33"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34"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bdélník 32"/>
          <p:cNvSpPr/>
          <p:nvPr/>
        </p:nvSpPr>
        <p:spPr>
          <a:xfrm>
            <a:off x="5940152" y="3861048"/>
            <a:ext cx="2664296" cy="2088232"/>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2" name="Obdélník 31"/>
          <p:cNvSpPr/>
          <p:nvPr/>
        </p:nvSpPr>
        <p:spPr>
          <a:xfrm>
            <a:off x="3275856" y="3861048"/>
            <a:ext cx="2592288" cy="2088232"/>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1" name="Obdélník 30"/>
          <p:cNvSpPr/>
          <p:nvPr/>
        </p:nvSpPr>
        <p:spPr>
          <a:xfrm>
            <a:off x="467544" y="3861048"/>
            <a:ext cx="2664296" cy="208823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0" name="Obdélník 29"/>
          <p:cNvSpPr/>
          <p:nvPr/>
        </p:nvSpPr>
        <p:spPr>
          <a:xfrm>
            <a:off x="5940152" y="1772816"/>
            <a:ext cx="2664296" cy="201622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9" name="Obdélník 28"/>
          <p:cNvSpPr/>
          <p:nvPr/>
        </p:nvSpPr>
        <p:spPr>
          <a:xfrm>
            <a:off x="3275856" y="1772816"/>
            <a:ext cx="2592288" cy="201622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7" name="Obdélník 26"/>
          <p:cNvSpPr/>
          <p:nvPr/>
        </p:nvSpPr>
        <p:spPr>
          <a:xfrm>
            <a:off x="467544" y="1772816"/>
            <a:ext cx="266429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48" name="TextShape 1"/>
          <p:cNvSpPr txBox="1"/>
          <p:nvPr/>
        </p:nvSpPr>
        <p:spPr>
          <a:xfrm>
            <a:off x="457200" y="764704"/>
            <a:ext cx="8229240" cy="1008112"/>
          </a:xfrm>
          <a:prstGeom prst="rect">
            <a:avLst/>
          </a:prstGeom>
          <a:noFill/>
          <a:ln>
            <a:noFill/>
          </a:ln>
        </p:spPr>
        <p:txBody>
          <a:bodyPr lIns="90000" tIns="45000" rIns="90000" bIns="45000" anchor="ctr">
            <a:noAutofit/>
          </a:bodyPr>
          <a:lstStyle/>
          <a:p>
            <a:pPr algn="ctr">
              <a:lnSpc>
                <a:spcPct val="100000"/>
              </a:lnSpc>
            </a:pPr>
            <a:r>
              <a:rPr lang="cs-CZ" sz="4000" b="1" strike="noStrike" spc="-1" dirty="0" smtClean="0">
                <a:solidFill>
                  <a:srgbClr val="3B3B3B"/>
                </a:solidFill>
                <a:latin typeface="Trebuchet MS"/>
              </a:rPr>
              <a:t>Obsah semináře</a:t>
            </a:r>
            <a:endParaRPr lang="cs-CZ" sz="4000" b="0" strike="noStrike" spc="-1" dirty="0">
              <a:solidFill>
                <a:srgbClr val="000000"/>
              </a:solidFill>
              <a:latin typeface="Georgia"/>
            </a:endParaRPr>
          </a:p>
        </p:txBody>
      </p:sp>
      <p:sp>
        <p:nvSpPr>
          <p:cNvPr id="249" name="TextShape 2"/>
          <p:cNvSpPr txBox="1"/>
          <p:nvPr/>
        </p:nvSpPr>
        <p:spPr>
          <a:xfrm>
            <a:off x="467544" y="2132856"/>
            <a:ext cx="8229240" cy="4324680"/>
          </a:xfrm>
          <a:prstGeom prst="rect">
            <a:avLst/>
          </a:prstGeom>
          <a:noFill/>
          <a:ln>
            <a:noFill/>
          </a:ln>
        </p:spPr>
        <p:txBody>
          <a:bodyPr lIns="90000" tIns="45000" rIns="90000" bIns="45000">
            <a:noAutofit/>
          </a:bodyPr>
          <a:lstStyle/>
          <a:p>
            <a:pPr>
              <a:lnSpc>
                <a:spcPct val="100000"/>
              </a:lnSpc>
              <a:spcBef>
                <a:spcPts val="300"/>
              </a:spcBef>
            </a:pPr>
            <a:endParaRPr lang="cs-CZ" sz="2800" b="0" strike="noStrike" spc="-1" dirty="0">
              <a:solidFill>
                <a:srgbClr val="000000"/>
              </a:solidFill>
              <a:latin typeface="Georgia"/>
            </a:endParaRPr>
          </a:p>
          <a:p>
            <a:pPr>
              <a:lnSpc>
                <a:spcPct val="100000"/>
              </a:lnSpc>
              <a:spcBef>
                <a:spcPts val="300"/>
              </a:spcBef>
            </a:pPr>
            <a:endParaRPr lang="cs-CZ" sz="2800" b="0" strike="noStrike" spc="-1" dirty="0">
              <a:solidFill>
                <a:srgbClr val="000000"/>
              </a:solidFill>
              <a:latin typeface="Georgia"/>
            </a:endParaRPr>
          </a:p>
          <a:p>
            <a:pPr>
              <a:lnSpc>
                <a:spcPct val="100000"/>
              </a:lnSpc>
              <a:spcBef>
                <a:spcPts val="300"/>
              </a:spcBef>
            </a:pPr>
            <a:endParaRPr lang="cs-CZ" sz="2800" b="0" strike="noStrike" spc="-1" dirty="0">
              <a:solidFill>
                <a:srgbClr val="000000"/>
              </a:solidFill>
              <a:latin typeface="Georgia"/>
            </a:endParaRPr>
          </a:p>
        </p:txBody>
      </p:sp>
      <p:pic>
        <p:nvPicPr>
          <p:cNvPr id="250" name="Picture 2"/>
          <p:cNvPicPr/>
          <p:nvPr/>
        </p:nvPicPr>
        <p:blipFill>
          <a:blip r:embed="rId2" cstate="print"/>
          <a:stretch/>
        </p:blipFill>
        <p:spPr>
          <a:xfrm>
            <a:off x="971640" y="5943600"/>
            <a:ext cx="5524200" cy="914040"/>
          </a:xfrm>
          <a:prstGeom prst="rect">
            <a:avLst/>
          </a:prstGeom>
          <a:ln>
            <a:noFill/>
          </a:ln>
          <a:effectLst>
            <a:softEdge rad="112500"/>
          </a:effectLst>
        </p:spPr>
      </p:pic>
      <p:pic>
        <p:nvPicPr>
          <p:cNvPr id="251" name="Picture 3"/>
          <p:cNvPicPr/>
          <p:nvPr/>
        </p:nvPicPr>
        <p:blipFill>
          <a:blip r:embed="rId3" cstate="print"/>
          <a:stretch/>
        </p:blipFill>
        <p:spPr>
          <a:xfrm>
            <a:off x="6804360" y="5994000"/>
            <a:ext cx="863640" cy="863640"/>
          </a:xfrm>
          <a:prstGeom prst="rect">
            <a:avLst/>
          </a:prstGeom>
          <a:ln>
            <a:noFill/>
          </a:ln>
          <a:effectLst>
            <a:softEdge rad="31750"/>
          </a:effectLst>
        </p:spPr>
      </p:pic>
      <p:sp>
        <p:nvSpPr>
          <p:cNvPr id="21" name="Zástupný symbol pro text 20"/>
          <p:cNvSpPr>
            <a:spLocks noGrp="1"/>
          </p:cNvSpPr>
          <p:nvPr>
            <p:ph type="body"/>
          </p:nvPr>
        </p:nvSpPr>
        <p:spPr>
          <a:xfrm>
            <a:off x="467544" y="1844824"/>
            <a:ext cx="2649600" cy="2062800"/>
          </a:xfrm>
        </p:spPr>
        <p:txBody>
          <a:bodyPr anchor="ctr"/>
          <a:lstStyle/>
          <a:p>
            <a:pPr algn="ctr"/>
            <a:r>
              <a:rPr lang="cs-CZ" dirty="0" smtClean="0"/>
              <a:t>Představení výzvy</a:t>
            </a:r>
            <a:endParaRPr lang="cs-CZ" dirty="0"/>
          </a:p>
        </p:txBody>
      </p:sp>
      <p:sp>
        <p:nvSpPr>
          <p:cNvPr id="22" name="Zástupný symbol pro text 21"/>
          <p:cNvSpPr>
            <a:spLocks noGrp="1"/>
          </p:cNvSpPr>
          <p:nvPr>
            <p:ph type="body"/>
          </p:nvPr>
        </p:nvSpPr>
        <p:spPr>
          <a:xfrm>
            <a:off x="3203848" y="1772816"/>
            <a:ext cx="2649600" cy="2062800"/>
          </a:xfrm>
        </p:spPr>
        <p:txBody>
          <a:bodyPr anchor="ctr"/>
          <a:lstStyle/>
          <a:p>
            <a:pPr algn="ctr"/>
            <a:r>
              <a:rPr lang="cs-CZ" dirty="0" smtClean="0"/>
              <a:t>Forma a způsob podání žádosti o podporu</a:t>
            </a:r>
            <a:endParaRPr lang="cs-CZ" dirty="0"/>
          </a:p>
        </p:txBody>
      </p:sp>
      <p:sp>
        <p:nvSpPr>
          <p:cNvPr id="23" name="Zástupný symbol pro text 22"/>
          <p:cNvSpPr>
            <a:spLocks noGrp="1"/>
          </p:cNvSpPr>
          <p:nvPr>
            <p:ph type="body"/>
          </p:nvPr>
        </p:nvSpPr>
        <p:spPr>
          <a:xfrm>
            <a:off x="467544" y="3861048"/>
            <a:ext cx="2649600" cy="2062800"/>
          </a:xfrm>
        </p:spPr>
        <p:txBody>
          <a:bodyPr anchor="ctr"/>
          <a:lstStyle/>
          <a:p>
            <a:pPr algn="ctr"/>
            <a:r>
              <a:rPr lang="cs-CZ" dirty="0" smtClean="0"/>
              <a:t>Povinná publicita </a:t>
            </a:r>
            <a:endParaRPr lang="cs-CZ" dirty="0"/>
          </a:p>
        </p:txBody>
      </p:sp>
      <p:sp>
        <p:nvSpPr>
          <p:cNvPr id="24" name="Zástupný symbol pro text 23"/>
          <p:cNvSpPr>
            <a:spLocks noGrp="1"/>
          </p:cNvSpPr>
          <p:nvPr>
            <p:ph type="body"/>
          </p:nvPr>
        </p:nvSpPr>
        <p:spPr>
          <a:xfrm>
            <a:off x="5940152" y="3861048"/>
            <a:ext cx="2649600" cy="2062800"/>
          </a:xfrm>
        </p:spPr>
        <p:txBody>
          <a:bodyPr anchor="ctr"/>
          <a:lstStyle/>
          <a:p>
            <a:pPr algn="ctr"/>
            <a:r>
              <a:rPr lang="cs-CZ" dirty="0" smtClean="0"/>
              <a:t>Dotazy</a:t>
            </a:r>
            <a:endParaRPr lang="cs-CZ" dirty="0"/>
          </a:p>
        </p:txBody>
      </p:sp>
      <p:sp>
        <p:nvSpPr>
          <p:cNvPr id="25" name="Zástupný symbol pro text 24"/>
          <p:cNvSpPr>
            <a:spLocks noGrp="1"/>
          </p:cNvSpPr>
          <p:nvPr>
            <p:ph type="body"/>
          </p:nvPr>
        </p:nvSpPr>
        <p:spPr>
          <a:xfrm>
            <a:off x="3275856" y="3861048"/>
            <a:ext cx="2649600" cy="2062800"/>
          </a:xfrm>
        </p:spPr>
        <p:txBody>
          <a:bodyPr anchor="ctr"/>
          <a:lstStyle/>
          <a:p>
            <a:pPr algn="ctr"/>
            <a:r>
              <a:rPr lang="cs-CZ" dirty="0" smtClean="0"/>
              <a:t>Monitorování projektu</a:t>
            </a:r>
            <a:endParaRPr lang="cs-CZ" dirty="0"/>
          </a:p>
        </p:txBody>
      </p:sp>
      <p:sp>
        <p:nvSpPr>
          <p:cNvPr id="26" name="Zástupný symbol pro text 25"/>
          <p:cNvSpPr>
            <a:spLocks noGrp="1"/>
          </p:cNvSpPr>
          <p:nvPr>
            <p:ph type="body"/>
          </p:nvPr>
        </p:nvSpPr>
        <p:spPr>
          <a:xfrm>
            <a:off x="5868144" y="1844824"/>
            <a:ext cx="2649600" cy="2062800"/>
          </a:xfrm>
        </p:spPr>
        <p:txBody>
          <a:bodyPr anchor="ctr"/>
          <a:lstStyle/>
          <a:p>
            <a:pPr algn="ctr"/>
            <a:r>
              <a:rPr lang="cs-CZ" dirty="0" smtClean="0"/>
              <a:t>Hodnocení a výběr projektů </a:t>
            </a:r>
            <a:endParaRPr lang="cs-CZ" dirty="0"/>
          </a:p>
        </p:txBody>
      </p:sp>
    </p:spTree>
  </p:cSld>
  <p:clrMapOvr>
    <a:masterClrMapping/>
  </p:clrMapOvr>
  <p:transition spd="med">
    <p:spli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TextShape 1"/>
          <p:cNvSpPr txBox="1"/>
          <p:nvPr/>
        </p:nvSpPr>
        <p:spPr>
          <a:xfrm>
            <a:off x="467640" y="836640"/>
            <a:ext cx="8229240" cy="780480"/>
          </a:xfrm>
          <a:prstGeom prst="rect">
            <a:avLst/>
          </a:prstGeom>
          <a:noFill/>
          <a:ln>
            <a:noFill/>
          </a:ln>
        </p:spPr>
        <p:txBody>
          <a:bodyPr lIns="90000" tIns="45000" rIns="90000" bIns="45000" anchor="ctr">
            <a:noAutofit/>
          </a:bodyPr>
          <a:lstStyle/>
          <a:p>
            <a:pPr>
              <a:lnSpc>
                <a:spcPct val="100000"/>
              </a:lnSpc>
            </a:pPr>
            <a:r>
              <a:rPr lang="cs-CZ" sz="4000" b="0" strike="noStrike" spc="-1" dirty="0" smtClean="0">
                <a:solidFill>
                  <a:srgbClr val="3B3B3B"/>
                </a:solidFill>
                <a:latin typeface="Trebuchet MS"/>
              </a:rPr>
              <a:t>Věcné hodnocení</a:t>
            </a:r>
            <a:endParaRPr lang="cs-CZ" sz="4000" b="0" strike="noStrike" spc="-1" dirty="0">
              <a:solidFill>
                <a:srgbClr val="000000"/>
              </a:solidFill>
              <a:latin typeface="Georgia"/>
            </a:endParaRPr>
          </a:p>
        </p:txBody>
      </p:sp>
      <p:sp>
        <p:nvSpPr>
          <p:cNvPr id="336" name="TextShape 2"/>
          <p:cNvSpPr txBox="1"/>
          <p:nvPr/>
        </p:nvSpPr>
        <p:spPr>
          <a:xfrm>
            <a:off x="395640" y="1700640"/>
            <a:ext cx="8229240" cy="4176000"/>
          </a:xfrm>
          <a:prstGeom prst="rect">
            <a:avLst/>
          </a:prstGeom>
          <a:noFill/>
          <a:ln>
            <a:noFill/>
          </a:ln>
        </p:spPr>
        <p:txBody>
          <a:bodyPr lIns="90000" tIns="45000" rIns="90000" bIns="45000">
            <a:normAutofit fontScale="93000"/>
          </a:bodyPr>
          <a:lstStyle/>
          <a:p>
            <a:pPr marL="274320" lvl="1" indent="-273960">
              <a:spcBef>
                <a:spcPts val="300"/>
              </a:spcBef>
              <a:buClr>
                <a:srgbClr val="8D89A4"/>
              </a:buClr>
              <a:buSzPct val="95000"/>
              <a:buFont typeface="Arial" pitchFamily="34" charset="0"/>
              <a:buChar char="•"/>
            </a:pPr>
            <a:r>
              <a:rPr lang="cs-CZ" sz="1700" spc="-1" dirty="0" smtClean="0">
                <a:solidFill>
                  <a:srgbClr val="000000"/>
                </a:solidFill>
                <a:latin typeface="Georgia"/>
              </a:rPr>
              <a:t>pro </a:t>
            </a:r>
            <a:r>
              <a:rPr lang="cs-CZ" sz="1700" spc="-1" dirty="0">
                <a:solidFill>
                  <a:srgbClr val="000000"/>
                </a:solidFill>
                <a:latin typeface="Georgia"/>
              </a:rPr>
              <a:t>kladné hodnocení je nutnost získat min</a:t>
            </a:r>
            <a:r>
              <a:rPr lang="cs-CZ" sz="1700" spc="-1" dirty="0" smtClean="0">
                <a:solidFill>
                  <a:srgbClr val="000000"/>
                </a:solidFill>
                <a:latin typeface="Georgia"/>
              </a:rPr>
              <a:t>. 70 </a:t>
            </a:r>
            <a:r>
              <a:rPr lang="cs-CZ" sz="1700" spc="-1" dirty="0">
                <a:solidFill>
                  <a:srgbClr val="000000"/>
                </a:solidFill>
                <a:latin typeface="Georgia"/>
              </a:rPr>
              <a:t>bodů ze </a:t>
            </a:r>
            <a:r>
              <a:rPr lang="cs-CZ" sz="1700" spc="-1" dirty="0" smtClean="0">
                <a:solidFill>
                  <a:srgbClr val="000000"/>
                </a:solidFill>
                <a:latin typeface="Georgia"/>
              </a:rPr>
              <a:t>140 </a:t>
            </a:r>
            <a:r>
              <a:rPr lang="cs-CZ" sz="1700" spc="-1" dirty="0">
                <a:solidFill>
                  <a:srgbClr val="000000"/>
                </a:solidFill>
                <a:latin typeface="Georgia"/>
              </a:rPr>
              <a:t>bodů.</a:t>
            </a:r>
          </a:p>
          <a:p>
            <a:pPr marL="274320" lvl="1" indent="-273960">
              <a:lnSpc>
                <a:spcPct val="100000"/>
              </a:lnSpc>
              <a:spcBef>
                <a:spcPts val="300"/>
              </a:spcBef>
              <a:buClr>
                <a:srgbClr val="8D89A4"/>
              </a:buClr>
              <a:buSzPct val="95000"/>
              <a:buFont typeface="Arial" pitchFamily="34" charset="0"/>
              <a:buChar char="•"/>
            </a:pPr>
            <a:r>
              <a:rPr lang="cs-CZ" sz="1700" spc="-1" dirty="0" smtClean="0">
                <a:solidFill>
                  <a:srgbClr val="000000"/>
                </a:solidFill>
                <a:latin typeface="Georgia"/>
              </a:rPr>
              <a:t>projekty </a:t>
            </a:r>
            <a:r>
              <a:rPr lang="cs-CZ" sz="1700" spc="-1" dirty="0">
                <a:solidFill>
                  <a:srgbClr val="000000"/>
                </a:solidFill>
                <a:latin typeface="Georgia"/>
              </a:rPr>
              <a:t>jsou doporučovány na ŘO v pořadí získaných bodů od nejvyššího</a:t>
            </a:r>
          </a:p>
          <a:p>
            <a:pPr marL="274320" lvl="1" indent="-273960">
              <a:lnSpc>
                <a:spcPct val="100000"/>
              </a:lnSpc>
              <a:spcBef>
                <a:spcPts val="300"/>
              </a:spcBef>
              <a:buClr>
                <a:srgbClr val="8D89A4"/>
              </a:buClr>
              <a:buSzPct val="95000"/>
              <a:buFont typeface="Arial" pitchFamily="34" charset="0"/>
              <a:buChar char="•"/>
            </a:pPr>
            <a:r>
              <a:rPr lang="cs-CZ" sz="1700" spc="-1" dirty="0" smtClean="0">
                <a:solidFill>
                  <a:srgbClr val="000000"/>
                </a:solidFill>
                <a:latin typeface="Georgia"/>
              </a:rPr>
              <a:t>délka </a:t>
            </a:r>
            <a:r>
              <a:rPr lang="cs-CZ" sz="1700" spc="-1" dirty="0">
                <a:solidFill>
                  <a:srgbClr val="000000"/>
                </a:solidFill>
                <a:latin typeface="Georgia"/>
              </a:rPr>
              <a:t>trvání VH: max. 20 pracovních </a:t>
            </a:r>
            <a:r>
              <a:rPr lang="cs-CZ" sz="1700" spc="-1" dirty="0" smtClean="0">
                <a:solidFill>
                  <a:srgbClr val="000000"/>
                </a:solidFill>
                <a:latin typeface="Georgia"/>
              </a:rPr>
              <a:t>dní</a:t>
            </a:r>
          </a:p>
          <a:p>
            <a:pPr marL="365760" indent="-255600">
              <a:lnSpc>
                <a:spcPct val="100000"/>
              </a:lnSpc>
              <a:spcBef>
                <a:spcPts val="300"/>
              </a:spcBef>
              <a:buClr>
                <a:srgbClr val="8D89A4"/>
              </a:buClr>
              <a:buFont typeface="Arial" pitchFamily="34" charset="0"/>
              <a:buChar char="•"/>
            </a:pPr>
            <a:r>
              <a:rPr lang="cs-CZ" sz="1700" spc="-1" dirty="0" smtClean="0">
                <a:solidFill>
                  <a:srgbClr val="000000"/>
                </a:solidFill>
                <a:latin typeface="Georgia"/>
              </a:rPr>
              <a:t>provádí Výběrová komise</a:t>
            </a:r>
          </a:p>
          <a:p>
            <a:pPr marL="365760" indent="-255600">
              <a:lnSpc>
                <a:spcPct val="100000"/>
              </a:lnSpc>
              <a:spcBef>
                <a:spcPts val="300"/>
              </a:spcBef>
              <a:buClr>
                <a:srgbClr val="8D89A4"/>
              </a:buClr>
              <a:buFont typeface="Arial" pitchFamily="34" charset="0"/>
              <a:buChar char="•"/>
            </a:pPr>
            <a:r>
              <a:rPr lang="cs-CZ" sz="1700" spc="-1" dirty="0" smtClean="0">
                <a:solidFill>
                  <a:srgbClr val="000000"/>
                </a:solidFill>
                <a:latin typeface="Georgia"/>
              </a:rPr>
              <a:t>kritéria VH – viz Příloha Výzvy č. </a:t>
            </a:r>
            <a:r>
              <a:rPr lang="cs-CZ" sz="1700" spc="-1" dirty="0" smtClean="0">
                <a:solidFill>
                  <a:srgbClr val="000000"/>
                </a:solidFill>
                <a:latin typeface="Georgia"/>
              </a:rPr>
              <a:t>8 </a:t>
            </a:r>
            <a:r>
              <a:rPr lang="cs-CZ" sz="1700" spc="-1" dirty="0" smtClean="0">
                <a:solidFill>
                  <a:srgbClr val="000000"/>
                </a:solidFill>
                <a:latin typeface="Georgia"/>
              </a:rPr>
              <a:t>MAS Znojemské vinařství, z.s. – IROP – Rozvíjet dopravu</a:t>
            </a:r>
          </a:p>
          <a:p>
            <a:pPr marL="274320" lvl="1" indent="-273960">
              <a:lnSpc>
                <a:spcPct val="100000"/>
              </a:lnSpc>
              <a:spcBef>
                <a:spcPts val="300"/>
              </a:spcBef>
              <a:buClr>
                <a:srgbClr val="8D89A4"/>
              </a:buClr>
              <a:buSzPct val="95000"/>
              <a:buFont typeface="Arial" pitchFamily="34" charset="0"/>
              <a:buChar char="•"/>
            </a:pPr>
            <a:endParaRPr lang="cs-CZ" sz="2200" spc="-1" dirty="0">
              <a:solidFill>
                <a:srgbClr val="000000"/>
              </a:solidFill>
              <a:latin typeface="Georgia"/>
            </a:endParaRPr>
          </a:p>
          <a:p>
            <a:pPr marL="274320" lvl="1" indent="-273960">
              <a:lnSpc>
                <a:spcPct val="100000"/>
              </a:lnSpc>
              <a:spcBef>
                <a:spcPts val="300"/>
              </a:spcBef>
              <a:buClr>
                <a:srgbClr val="8D89A4"/>
              </a:buClr>
              <a:buSzPct val="95000"/>
            </a:pPr>
            <a:endParaRPr lang="cs-CZ" sz="2600" b="0" strike="noStrike" spc="-1" dirty="0" smtClean="0">
              <a:latin typeface="Georgia"/>
            </a:endParaRPr>
          </a:p>
          <a:p>
            <a:pPr marL="274320" lvl="1" indent="-273960">
              <a:lnSpc>
                <a:spcPct val="100000"/>
              </a:lnSpc>
              <a:spcBef>
                <a:spcPts val="300"/>
              </a:spcBef>
              <a:buClr>
                <a:srgbClr val="8D89A4"/>
              </a:buClr>
              <a:buSzPct val="95000"/>
              <a:buFont typeface="Arial" pitchFamily="34" charset="0"/>
              <a:buChar char="•"/>
            </a:pPr>
            <a:r>
              <a:rPr lang="cs-CZ" sz="1500" spc="-1" dirty="0" smtClean="0">
                <a:latin typeface="Georgia"/>
              </a:rPr>
              <a:t>s</a:t>
            </a:r>
            <a:r>
              <a:rPr lang="cs-CZ" sz="1500" b="0" strike="noStrike" spc="-1" dirty="0" smtClean="0">
                <a:latin typeface="Georgia"/>
              </a:rPr>
              <a:t>chvaluje </a:t>
            </a:r>
            <a:r>
              <a:rPr lang="cs-CZ" sz="1500" b="0" strike="noStrike" spc="-1" dirty="0">
                <a:latin typeface="Georgia"/>
              </a:rPr>
              <a:t>Rada </a:t>
            </a:r>
            <a:r>
              <a:rPr lang="cs-CZ" sz="1500" b="0" strike="noStrike" spc="-1" dirty="0" smtClean="0">
                <a:latin typeface="Georgia"/>
              </a:rPr>
              <a:t>spolku</a:t>
            </a:r>
          </a:p>
          <a:p>
            <a:pPr marL="274320" lvl="1" indent="-273960">
              <a:lnSpc>
                <a:spcPct val="100000"/>
              </a:lnSpc>
              <a:spcBef>
                <a:spcPts val="300"/>
              </a:spcBef>
              <a:buClr>
                <a:srgbClr val="8D89A4"/>
              </a:buClr>
              <a:buSzPct val="95000"/>
              <a:buFont typeface="Arial" pitchFamily="34" charset="0"/>
              <a:buChar char="•"/>
            </a:pPr>
            <a:endParaRPr lang="cs-CZ" sz="1500" spc="-1" dirty="0" smtClean="0">
              <a:latin typeface="Georgia"/>
            </a:endParaRPr>
          </a:p>
          <a:p>
            <a:pPr marL="274320" lvl="1" indent="-273960">
              <a:lnSpc>
                <a:spcPct val="100000"/>
              </a:lnSpc>
              <a:spcBef>
                <a:spcPts val="300"/>
              </a:spcBef>
              <a:buClr>
                <a:srgbClr val="8D89A4"/>
              </a:buClr>
              <a:buSzPct val="95000"/>
              <a:buFont typeface="Arial" pitchFamily="34" charset="0"/>
              <a:buChar char="•"/>
            </a:pPr>
            <a:endParaRPr lang="cs-CZ" sz="1500" b="0" strike="noStrike" spc="-1" dirty="0" smtClean="0">
              <a:latin typeface="Georgia"/>
            </a:endParaRPr>
          </a:p>
          <a:p>
            <a:pPr marL="365760" indent="-255600">
              <a:lnSpc>
                <a:spcPct val="100000"/>
              </a:lnSpc>
              <a:spcBef>
                <a:spcPts val="300"/>
              </a:spcBef>
              <a:buClr>
                <a:srgbClr val="8D89A4"/>
              </a:buClr>
              <a:buFont typeface="Georgia"/>
              <a:buChar char="•"/>
            </a:pPr>
            <a:endParaRPr lang="cs-CZ" sz="1500" spc="-1" dirty="0" smtClean="0">
              <a:solidFill>
                <a:srgbClr val="000000"/>
              </a:solidFill>
              <a:latin typeface="Georgia"/>
            </a:endParaRPr>
          </a:p>
          <a:p>
            <a:pPr marL="365760" indent="-255600">
              <a:lnSpc>
                <a:spcPct val="100000"/>
              </a:lnSpc>
              <a:spcBef>
                <a:spcPts val="300"/>
              </a:spcBef>
              <a:buClr>
                <a:srgbClr val="8D89A4"/>
              </a:buClr>
              <a:buFont typeface="Georgia"/>
              <a:buChar char="•"/>
            </a:pPr>
            <a:r>
              <a:rPr lang="cs-CZ" sz="1500" spc="-1" dirty="0" smtClean="0">
                <a:solidFill>
                  <a:srgbClr val="000000"/>
                </a:solidFill>
                <a:latin typeface="Georgia"/>
              </a:rPr>
              <a:t>závěrečné</a:t>
            </a:r>
            <a:r>
              <a:rPr lang="cs-CZ" sz="1500" b="1" spc="-1" dirty="0" smtClean="0">
                <a:solidFill>
                  <a:srgbClr val="000000"/>
                </a:solidFill>
                <a:latin typeface="Georgia"/>
              </a:rPr>
              <a:t> </a:t>
            </a:r>
            <a:r>
              <a:rPr lang="cs-CZ" sz="1500" spc="-1" dirty="0" smtClean="0">
                <a:solidFill>
                  <a:srgbClr val="000000"/>
                </a:solidFill>
                <a:latin typeface="Georgia"/>
              </a:rPr>
              <a:t>ověření</a:t>
            </a:r>
            <a:r>
              <a:rPr lang="cs-CZ" sz="1500" b="1" spc="-1" dirty="0" smtClean="0">
                <a:solidFill>
                  <a:srgbClr val="000000"/>
                </a:solidFill>
                <a:latin typeface="Georgia"/>
              </a:rPr>
              <a:t> </a:t>
            </a:r>
            <a:r>
              <a:rPr lang="cs-CZ" sz="1500" spc="-1" dirty="0" smtClean="0">
                <a:solidFill>
                  <a:srgbClr val="000000"/>
                </a:solidFill>
                <a:latin typeface="Georgia"/>
              </a:rPr>
              <a:t>způsobilosti - provádí CRR ( do 30 pracovních dní)</a:t>
            </a:r>
          </a:p>
          <a:p>
            <a:pPr marL="365760" indent="-255600">
              <a:lnSpc>
                <a:spcPct val="100000"/>
              </a:lnSpc>
              <a:spcBef>
                <a:spcPts val="300"/>
              </a:spcBef>
              <a:buClr>
                <a:srgbClr val="8D89A4"/>
              </a:buClr>
              <a:buFont typeface="Georgia"/>
              <a:buChar char="•"/>
            </a:pPr>
            <a:r>
              <a:rPr lang="cs-CZ" sz="1500" spc="-1" dirty="0" smtClean="0">
                <a:solidFill>
                  <a:srgbClr val="000000"/>
                </a:solidFill>
                <a:latin typeface="Georgia"/>
              </a:rPr>
              <a:t>kritéria uvedena ve Specifických pravidlech, kap. 5.2.</a:t>
            </a:r>
          </a:p>
          <a:p>
            <a:pPr marL="274320" lvl="1" indent="-273960">
              <a:lnSpc>
                <a:spcPct val="100000"/>
              </a:lnSpc>
              <a:spcBef>
                <a:spcPts val="300"/>
              </a:spcBef>
              <a:buClr>
                <a:srgbClr val="8D89A4"/>
              </a:buClr>
              <a:buSzPct val="95000"/>
              <a:buFont typeface="Arial" pitchFamily="34" charset="0"/>
              <a:buChar char="•"/>
            </a:pPr>
            <a:endParaRPr lang="cs-CZ" sz="1500" b="0" strike="noStrike" spc="-1" dirty="0">
              <a:latin typeface="Georgia"/>
            </a:endParaRPr>
          </a:p>
          <a:p>
            <a:pPr>
              <a:lnSpc>
                <a:spcPct val="100000"/>
              </a:lnSpc>
              <a:spcBef>
                <a:spcPts val="300"/>
              </a:spcBef>
            </a:pPr>
            <a:endParaRPr lang="cs-CZ" sz="2600" b="0" strike="noStrike" spc="-1" dirty="0">
              <a:solidFill>
                <a:srgbClr val="000000"/>
              </a:solidFill>
              <a:latin typeface="Georgia"/>
            </a:endParaRPr>
          </a:p>
          <a:p>
            <a:pPr>
              <a:lnSpc>
                <a:spcPct val="100000"/>
              </a:lnSpc>
              <a:spcBef>
                <a:spcPts val="300"/>
              </a:spcBef>
            </a:pPr>
            <a:endParaRPr lang="cs-CZ" sz="2600" b="0" strike="noStrike" spc="-1" dirty="0">
              <a:solidFill>
                <a:srgbClr val="000000"/>
              </a:solidFill>
              <a:latin typeface="Georgia"/>
            </a:endParaRPr>
          </a:p>
        </p:txBody>
      </p:sp>
      <p:sp>
        <p:nvSpPr>
          <p:cNvPr id="337"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sp>
        <p:nvSpPr>
          <p:cNvPr id="338" name="CustomShape 4"/>
          <p:cNvSpPr/>
          <p:nvPr/>
        </p:nvSpPr>
        <p:spPr>
          <a:xfrm>
            <a:off x="467544" y="3429000"/>
            <a:ext cx="6192360" cy="706432"/>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cs-CZ" sz="4000" b="0" strike="noStrike" spc="-1" dirty="0" smtClean="0">
                <a:solidFill>
                  <a:srgbClr val="3B3B3B"/>
                </a:solidFill>
                <a:latin typeface="Trebuchet MS"/>
              </a:rPr>
              <a:t>Výběr projektů</a:t>
            </a:r>
            <a:endParaRPr lang="cs-CZ" sz="4000" b="0" strike="noStrike" spc="-1" dirty="0">
              <a:latin typeface="Arial"/>
            </a:endParaRPr>
          </a:p>
        </p:txBody>
      </p:sp>
      <p:pic>
        <p:nvPicPr>
          <p:cNvPr id="339"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40" name="Picture 3"/>
          <p:cNvPicPr/>
          <p:nvPr/>
        </p:nvPicPr>
        <p:blipFill>
          <a:blip r:embed="rId3" cstate="print"/>
          <a:stretch/>
        </p:blipFill>
        <p:spPr>
          <a:xfrm>
            <a:off x="6804360" y="5994000"/>
            <a:ext cx="863640" cy="863640"/>
          </a:xfrm>
          <a:prstGeom prst="rect">
            <a:avLst/>
          </a:prstGeom>
          <a:ln>
            <a:noFill/>
          </a:ln>
          <a:effectLst>
            <a:softEdge rad="31750"/>
          </a:effectLst>
        </p:spPr>
      </p:pic>
      <p:sp>
        <p:nvSpPr>
          <p:cNvPr id="8" name="TextShape 1"/>
          <p:cNvSpPr txBox="1"/>
          <p:nvPr/>
        </p:nvSpPr>
        <p:spPr>
          <a:xfrm>
            <a:off x="539552" y="4365104"/>
            <a:ext cx="8229240" cy="720080"/>
          </a:xfrm>
          <a:prstGeom prst="rect">
            <a:avLst/>
          </a:prstGeom>
          <a:noFill/>
          <a:ln>
            <a:noFill/>
          </a:ln>
        </p:spPr>
        <p:txBody>
          <a:bodyPr lIns="90000" tIns="45000" rIns="90000" bIns="45000" anchor="ctr">
            <a:noAutofit/>
          </a:bodyPr>
          <a:lstStyle/>
          <a:p>
            <a:pPr>
              <a:lnSpc>
                <a:spcPct val="100000"/>
              </a:lnSpc>
            </a:pPr>
            <a:r>
              <a:rPr lang="cs-CZ" sz="4000" b="0" strike="noStrike" spc="-1" dirty="0" smtClean="0">
                <a:solidFill>
                  <a:srgbClr val="3B3B3B"/>
                </a:solidFill>
                <a:latin typeface="Trebuchet MS"/>
              </a:rPr>
              <a:t>Kontrola CRR</a:t>
            </a:r>
            <a:endParaRPr lang="cs-CZ" sz="4000" b="0" strike="noStrike" spc="-1" dirty="0">
              <a:solidFill>
                <a:srgbClr val="000000"/>
              </a:solidFill>
              <a:latin typeface="Georgia"/>
            </a:endParaRPr>
          </a:p>
        </p:txBody>
      </p:sp>
    </p:spTree>
  </p:cSld>
  <p:clrMapOvr>
    <a:masterClrMapping/>
  </p:clrMapOvr>
  <p:transition spd="med">
    <p:spli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TextShape 1"/>
          <p:cNvSpPr txBox="1"/>
          <p:nvPr/>
        </p:nvSpPr>
        <p:spPr>
          <a:xfrm>
            <a:off x="467544" y="908720"/>
            <a:ext cx="8229240" cy="792088"/>
          </a:xfrm>
          <a:prstGeom prst="rect">
            <a:avLst/>
          </a:prstGeom>
          <a:noFill/>
          <a:ln>
            <a:noFill/>
          </a:ln>
        </p:spPr>
        <p:txBody>
          <a:bodyPr lIns="90000" tIns="45000" rIns="90000" bIns="45000" anchor="ctr">
            <a:noAutofit/>
          </a:bodyPr>
          <a:lstStyle/>
          <a:p>
            <a:pPr>
              <a:lnSpc>
                <a:spcPct val="100000"/>
              </a:lnSpc>
            </a:pPr>
            <a:r>
              <a:rPr lang="cs-CZ" sz="4000" strike="noStrike" spc="-1" dirty="0" smtClean="0">
                <a:solidFill>
                  <a:srgbClr val="3B3B3B"/>
                </a:solidFill>
                <a:latin typeface="Trebuchet MS"/>
              </a:rPr>
              <a:t>Publicita</a:t>
            </a:r>
            <a:r>
              <a:rPr lang="cs-CZ" sz="4000" b="1" strike="noStrike" spc="-1" dirty="0" smtClean="0">
                <a:solidFill>
                  <a:srgbClr val="3B3B3B"/>
                </a:solidFill>
                <a:latin typeface="Trebuchet MS"/>
              </a:rPr>
              <a:t> </a:t>
            </a:r>
            <a:endParaRPr lang="cs-CZ" sz="4000" b="0" strike="noStrike" spc="-1" dirty="0">
              <a:solidFill>
                <a:srgbClr val="000000"/>
              </a:solidFill>
              <a:latin typeface="Georgia"/>
            </a:endParaRPr>
          </a:p>
        </p:txBody>
      </p:sp>
      <p:sp>
        <p:nvSpPr>
          <p:cNvPr id="347" name="TextShape 2"/>
          <p:cNvSpPr txBox="1"/>
          <p:nvPr/>
        </p:nvSpPr>
        <p:spPr>
          <a:xfrm>
            <a:off x="457200" y="1935360"/>
            <a:ext cx="8229240" cy="3869280"/>
          </a:xfrm>
          <a:prstGeom prst="rect">
            <a:avLst/>
          </a:prstGeom>
          <a:noFill/>
          <a:ln>
            <a:noFill/>
          </a:ln>
        </p:spPr>
        <p:txBody>
          <a:bodyPr lIns="90000" tIns="45000" rIns="90000" bIns="45000">
            <a:normAutofit/>
          </a:bodyPr>
          <a:lstStyle/>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povinnost informovat veřejnost </a:t>
            </a:r>
            <a:r>
              <a:rPr lang="cs-CZ" sz="2000" b="1" strike="noStrike" spc="-1" dirty="0">
                <a:solidFill>
                  <a:srgbClr val="000000"/>
                </a:solidFill>
                <a:latin typeface="Georgia"/>
              </a:rPr>
              <a:t>po vydání prvního právního aktu</a:t>
            </a:r>
            <a:r>
              <a:rPr lang="cs-CZ" sz="2000" b="0" strike="noStrike" spc="-1" dirty="0">
                <a:solidFill>
                  <a:srgbClr val="000000"/>
                </a:solidFill>
                <a:latin typeface="Georgia"/>
              </a:rPr>
              <a:t>, formy:</a:t>
            </a:r>
          </a:p>
          <a:p>
            <a:pPr marL="658440" lvl="1" indent="-246600">
              <a:lnSpc>
                <a:spcPct val="100000"/>
              </a:lnSpc>
              <a:spcBef>
                <a:spcPts val="300"/>
              </a:spcBef>
              <a:buClr>
                <a:srgbClr val="CCAF0A"/>
              </a:buClr>
              <a:buFont typeface="Wingdings" pitchFamily="2" charset="2"/>
              <a:buChar char="ü"/>
            </a:pPr>
            <a:r>
              <a:rPr lang="cs-CZ" sz="2000" b="0" strike="noStrike" spc="-1" dirty="0">
                <a:solidFill>
                  <a:srgbClr val="CCAF0A"/>
                </a:solidFill>
                <a:latin typeface="Georgia"/>
              </a:rPr>
              <a:t>internetové stránky (má-li příjemce) – zveřejnění stručného popisu projektu, cílů projektu, výsledků, informace, že je na projekt poskytována finanční podpora z EU, pozor na loga</a:t>
            </a:r>
            <a:endParaRPr lang="cs-CZ" sz="2000" b="0" strike="noStrike" spc="-1" dirty="0">
              <a:solidFill>
                <a:srgbClr val="6EA0B0"/>
              </a:solidFill>
              <a:latin typeface="Georgia"/>
            </a:endParaRPr>
          </a:p>
          <a:p>
            <a:pPr marL="658440" lvl="1" indent="-246600">
              <a:lnSpc>
                <a:spcPct val="100000"/>
              </a:lnSpc>
              <a:spcBef>
                <a:spcPts val="300"/>
              </a:spcBef>
              <a:buClr>
                <a:srgbClr val="CCAF0A"/>
              </a:buClr>
              <a:buFont typeface="Wingdings" pitchFamily="2" charset="2"/>
              <a:buChar char="ü"/>
            </a:pPr>
            <a:r>
              <a:rPr lang="cs-CZ" sz="2000" b="0" strike="noStrike" spc="-1" dirty="0">
                <a:solidFill>
                  <a:srgbClr val="CCAF0A"/>
                </a:solidFill>
                <a:latin typeface="Georgia"/>
              </a:rPr>
              <a:t>plakát o minimální velikosti A3 – uvedení názvu projektu, hlavního cíle projektu, věta </a:t>
            </a:r>
            <a:r>
              <a:rPr lang="cs-CZ" sz="2000" b="0" strike="noStrike" spc="-1" dirty="0" smtClean="0">
                <a:solidFill>
                  <a:srgbClr val="CCAF0A"/>
                </a:solidFill>
                <a:latin typeface="Georgia"/>
              </a:rPr>
              <a:t>„Projekt </a:t>
            </a:r>
            <a:r>
              <a:rPr lang="cs-CZ" sz="2000" b="0" strike="noStrike" spc="-1" dirty="0">
                <a:solidFill>
                  <a:srgbClr val="CCAF0A"/>
                </a:solidFill>
                <a:latin typeface="Georgia"/>
              </a:rPr>
              <a:t>&lt;název projektu&gt; je spolufinancován Evropskou unií</a:t>
            </a:r>
            <a:r>
              <a:rPr lang="cs-CZ" sz="2000" b="0" strike="noStrike" spc="-1" dirty="0" smtClean="0">
                <a:solidFill>
                  <a:srgbClr val="CCAF0A"/>
                </a:solidFill>
                <a:latin typeface="Georgia"/>
              </a:rPr>
              <a:t>.“</a:t>
            </a:r>
            <a:endParaRPr lang="cs-CZ" sz="2000" b="0" strike="noStrike" spc="-1" dirty="0" smtClean="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smtClean="0">
                <a:solidFill>
                  <a:srgbClr val="000000"/>
                </a:solidFill>
                <a:latin typeface="Georgia"/>
              </a:rPr>
              <a:t>generátor </a:t>
            </a:r>
            <a:r>
              <a:rPr lang="cs-CZ" sz="2000" b="0" strike="noStrike" spc="-1" dirty="0">
                <a:solidFill>
                  <a:srgbClr val="000000"/>
                </a:solidFill>
                <a:latin typeface="Georgia"/>
              </a:rPr>
              <a:t>nástrojů povinné publicity: </a:t>
            </a:r>
            <a:r>
              <a:rPr lang="cs-CZ" sz="2000" b="1" strike="noStrike" spc="-1" dirty="0">
                <a:solidFill>
                  <a:srgbClr val="000000"/>
                </a:solidFill>
                <a:latin typeface="Georgia"/>
              </a:rPr>
              <a:t>https://publicita.dotaceeu.cz/gen/krok1</a:t>
            </a:r>
          </a:p>
        </p:txBody>
      </p:sp>
      <p:sp>
        <p:nvSpPr>
          <p:cNvPr id="348"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49"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50"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TextShape 1"/>
          <p:cNvSpPr txBox="1"/>
          <p:nvPr/>
        </p:nvSpPr>
        <p:spPr>
          <a:xfrm>
            <a:off x="457200" y="1143000"/>
            <a:ext cx="8229240" cy="1066320"/>
          </a:xfrm>
          <a:prstGeom prst="rect">
            <a:avLst/>
          </a:prstGeom>
          <a:noFill/>
          <a:ln>
            <a:noFill/>
          </a:ln>
        </p:spPr>
        <p:txBody>
          <a:bodyPr lIns="90000" tIns="45000" rIns="90000" bIns="45000" anchor="ctr">
            <a:noAutofit/>
          </a:bodyPr>
          <a:lstStyle/>
          <a:p>
            <a:pPr>
              <a:lnSpc>
                <a:spcPct val="100000"/>
              </a:lnSpc>
            </a:pPr>
            <a:r>
              <a:rPr lang="cs-CZ" sz="4000" strike="noStrike" spc="-1" dirty="0" smtClean="0">
                <a:solidFill>
                  <a:srgbClr val="3B3B3B"/>
                </a:solidFill>
                <a:latin typeface="Trebuchet MS"/>
              </a:rPr>
              <a:t>Dokumentace</a:t>
            </a:r>
            <a:endParaRPr lang="cs-CZ" sz="4000" strike="noStrike" spc="-1" dirty="0">
              <a:solidFill>
                <a:srgbClr val="000000"/>
              </a:solidFill>
              <a:latin typeface="Georgia"/>
            </a:endParaRPr>
          </a:p>
        </p:txBody>
      </p:sp>
      <p:sp>
        <p:nvSpPr>
          <p:cNvPr id="357" name="TextShape 2"/>
          <p:cNvSpPr txBox="1"/>
          <p:nvPr/>
        </p:nvSpPr>
        <p:spPr>
          <a:xfrm>
            <a:off x="457200" y="2249280"/>
            <a:ext cx="8229240" cy="4324680"/>
          </a:xfrm>
          <a:prstGeom prst="rect">
            <a:avLst/>
          </a:prstGeom>
          <a:noFill/>
          <a:ln>
            <a:noFill/>
          </a:ln>
        </p:spPr>
        <p:txBody>
          <a:bodyPr lIns="90000" tIns="45000" rIns="90000" bIns="45000">
            <a:normAutofit/>
          </a:bodyPr>
          <a:lstStyle/>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Obecná pravidla pro žadatele a příjemce, Výzva č. 53</a:t>
            </a:r>
          </a:p>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Specifická pravidla pro žadatele a příjemce, Výzva č. 53</a:t>
            </a:r>
          </a:p>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Výzva č. </a:t>
            </a:r>
            <a:r>
              <a:rPr lang="cs-CZ" sz="2400" spc="-1" dirty="0" smtClean="0">
                <a:uFill>
                  <a:solidFill>
                    <a:schemeClr val="bg1"/>
                  </a:solidFill>
                </a:uFill>
                <a:latin typeface="Georgia"/>
              </a:rPr>
              <a:t>8 </a:t>
            </a:r>
            <a:r>
              <a:rPr lang="cs-CZ" sz="2400" spc="-1" dirty="0" smtClean="0">
                <a:uFill>
                  <a:solidFill>
                    <a:schemeClr val="bg1"/>
                  </a:solidFill>
                </a:uFill>
                <a:latin typeface="Georgia"/>
              </a:rPr>
              <a:t>MAS Znojemské vinařství, z.s. IROP – Rozvíjet dopravu</a:t>
            </a:r>
          </a:p>
          <a:p>
            <a:pPr marL="365760" indent="-255600">
              <a:lnSpc>
                <a:spcPct val="100000"/>
              </a:lnSpc>
              <a:spcBef>
                <a:spcPts val="300"/>
              </a:spcBef>
              <a:buClr>
                <a:srgbClr val="8D89A4"/>
              </a:buClr>
              <a:buFont typeface="Arial" pitchFamily="34" charset="0"/>
              <a:buChar char="•"/>
            </a:pPr>
            <a:r>
              <a:rPr lang="cs-CZ" sz="2400" spc="-1" dirty="0" smtClean="0">
                <a:uFill>
                  <a:solidFill>
                    <a:schemeClr val="bg1"/>
                  </a:solidFill>
                </a:uFill>
                <a:latin typeface="Georgia"/>
              </a:rPr>
              <a:t>Interní postupy MAS Znojemské vinařství, z.s.</a:t>
            </a:r>
          </a:p>
          <a:p>
            <a:pPr marL="365760" indent="-255600">
              <a:lnSpc>
                <a:spcPct val="100000"/>
              </a:lnSpc>
              <a:spcBef>
                <a:spcPts val="300"/>
              </a:spcBef>
              <a:buClr>
                <a:srgbClr val="8D89A4"/>
              </a:buClr>
              <a:buFont typeface="Arial" pitchFamily="34" charset="0"/>
              <a:buChar char="•"/>
            </a:pPr>
            <a:endParaRPr lang="cs-CZ" sz="2800" spc="-1" dirty="0" smtClean="0">
              <a:solidFill>
                <a:schemeClr val="accent2"/>
              </a:solidFill>
              <a:uFill>
                <a:solidFill>
                  <a:schemeClr val="bg1"/>
                </a:solidFill>
              </a:uFill>
              <a:latin typeface="Georgia"/>
            </a:endParaRPr>
          </a:p>
          <a:p>
            <a:pPr marL="365760" indent="-255600">
              <a:lnSpc>
                <a:spcPct val="100000"/>
              </a:lnSpc>
              <a:spcBef>
                <a:spcPts val="300"/>
              </a:spcBef>
              <a:buClr>
                <a:srgbClr val="8D89A4"/>
              </a:buClr>
              <a:buFont typeface="Arial" pitchFamily="34" charset="0"/>
              <a:buChar char="•"/>
            </a:pPr>
            <a:endParaRPr lang="cs-CZ" sz="2800" b="0" strike="noStrike" spc="-1" dirty="0">
              <a:solidFill>
                <a:schemeClr val="accent2"/>
              </a:solidFill>
              <a:uFill>
                <a:solidFill>
                  <a:schemeClr val="bg1"/>
                </a:solidFill>
              </a:uFill>
              <a:latin typeface="Georgia"/>
            </a:endParaRPr>
          </a:p>
        </p:txBody>
      </p:sp>
      <p:sp>
        <p:nvSpPr>
          <p:cNvPr id="358"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59"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60"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TextShape 1"/>
          <p:cNvSpPr txBox="1"/>
          <p:nvPr/>
        </p:nvSpPr>
        <p:spPr>
          <a:xfrm>
            <a:off x="539640" y="2637000"/>
            <a:ext cx="8229240" cy="1142640"/>
          </a:xfrm>
          <a:prstGeom prst="rect">
            <a:avLst/>
          </a:prstGeom>
          <a:noFill/>
          <a:ln>
            <a:noFill/>
          </a:ln>
        </p:spPr>
        <p:txBody>
          <a:bodyPr lIns="90000" tIns="45000" rIns="90000" bIns="45000" anchor="ctr">
            <a:normAutofit fontScale="90500" lnSpcReduction="10000"/>
          </a:bodyPr>
          <a:lstStyle/>
          <a:p>
            <a:pPr algn="ctr">
              <a:lnSpc>
                <a:spcPct val="100000"/>
              </a:lnSpc>
            </a:pPr>
            <a:r>
              <a:rPr lang="cs-CZ" sz="4400" b="1" strike="noStrike" spc="-1" dirty="0">
                <a:solidFill>
                  <a:srgbClr val="3B3B3B"/>
                </a:solidFill>
                <a:latin typeface="Trebuchet MS"/>
              </a:rPr>
              <a:t>Díky za pozornost :)</a:t>
            </a:r>
            <a:r>
              <a:rPr dirty="0"/>
              <a:t/>
            </a:r>
            <a:br>
              <a:rPr dirty="0"/>
            </a:br>
            <a:endParaRPr lang="cs-CZ" sz="4000" b="0" strike="noStrike" spc="-1" dirty="0">
              <a:solidFill>
                <a:srgbClr val="000000"/>
              </a:solidFill>
              <a:latin typeface="Georgia"/>
            </a:endParaRPr>
          </a:p>
        </p:txBody>
      </p:sp>
      <p:sp>
        <p:nvSpPr>
          <p:cNvPr id="362" name="TextShape 2"/>
          <p:cNvSpPr txBox="1"/>
          <p:nvPr/>
        </p:nvSpPr>
        <p:spPr>
          <a:xfrm>
            <a:off x="457200" y="4293000"/>
            <a:ext cx="8229240" cy="2031120"/>
          </a:xfrm>
          <a:prstGeom prst="rect">
            <a:avLst/>
          </a:prstGeom>
          <a:noFill/>
          <a:ln>
            <a:noFill/>
          </a:ln>
        </p:spPr>
        <p:txBody>
          <a:bodyPr lIns="90000" tIns="45000" rIns="90000" bIns="45000">
            <a:noAutofit/>
          </a:bodyPr>
          <a:lstStyle/>
          <a:p>
            <a:endParaRPr lang="cs-CZ" sz="2800" b="0" strike="noStrike" spc="-1">
              <a:solidFill>
                <a:srgbClr val="000000"/>
              </a:solidFill>
              <a:latin typeface="Georgia"/>
            </a:endParaRPr>
          </a:p>
        </p:txBody>
      </p:sp>
      <p:sp>
        <p:nvSpPr>
          <p:cNvPr id="363"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3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3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Shape 1"/>
          <p:cNvSpPr txBox="1"/>
          <p:nvPr/>
        </p:nvSpPr>
        <p:spPr>
          <a:xfrm>
            <a:off x="467640" y="1412640"/>
            <a:ext cx="8229240" cy="1142640"/>
          </a:xfrm>
          <a:prstGeom prst="rect">
            <a:avLst/>
          </a:prstGeom>
          <a:noFill/>
          <a:ln>
            <a:noFill/>
          </a:ln>
        </p:spPr>
        <p:txBody>
          <a:bodyPr lIns="90000" tIns="45000" rIns="90000" bIns="45000" anchor="ctr">
            <a:noAutofit/>
          </a:bodyPr>
          <a:lstStyle/>
          <a:p>
            <a:pPr>
              <a:lnSpc>
                <a:spcPct val="100000"/>
              </a:lnSpc>
            </a:pPr>
            <a:r>
              <a:rPr lang="cs-CZ" sz="3600" b="0" strike="noStrike" spc="-1" dirty="0" smtClean="0">
                <a:solidFill>
                  <a:srgbClr val="3B3B3B"/>
                </a:solidFill>
                <a:latin typeface="Trebuchet MS"/>
              </a:rPr>
              <a:t>Výzva č. 8 MAS Znojemské vinařství, z.s. IROP – Bezpečná doprava</a:t>
            </a:r>
            <a:endParaRPr lang="cs-CZ" sz="3600" b="0" strike="noStrike" spc="-1" dirty="0">
              <a:solidFill>
                <a:srgbClr val="000000"/>
              </a:solidFill>
              <a:latin typeface="Georgia"/>
            </a:endParaRPr>
          </a:p>
        </p:txBody>
      </p:sp>
      <p:sp>
        <p:nvSpPr>
          <p:cNvPr id="253" name="TextShape 2"/>
          <p:cNvSpPr txBox="1"/>
          <p:nvPr/>
        </p:nvSpPr>
        <p:spPr>
          <a:xfrm>
            <a:off x="457200" y="2924944"/>
            <a:ext cx="8229240" cy="3399536"/>
          </a:xfrm>
          <a:prstGeom prst="rect">
            <a:avLst/>
          </a:prstGeom>
          <a:noFill/>
          <a:ln>
            <a:noFill/>
          </a:ln>
        </p:spPr>
        <p:txBody>
          <a:bodyPr lIns="90000" tIns="45000" rIns="90000" bIns="45000">
            <a:noAutofit/>
          </a:bodyPr>
          <a:lstStyle/>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datum vyhlášení výzvy – </a:t>
            </a:r>
            <a:r>
              <a:rPr lang="cs-CZ" sz="2000" b="1" spc="-1" dirty="0" smtClean="0">
                <a:solidFill>
                  <a:srgbClr val="000000"/>
                </a:solidFill>
                <a:latin typeface="Georgia"/>
              </a:rPr>
              <a:t>18.9.-29</a:t>
            </a:r>
            <a:r>
              <a:rPr lang="cs-CZ" sz="2000" b="1" strike="noStrike" spc="-1" dirty="0" smtClean="0">
                <a:solidFill>
                  <a:srgbClr val="000000"/>
                </a:solidFill>
                <a:latin typeface="Georgia"/>
              </a:rPr>
              <a:t>.10.2020</a:t>
            </a:r>
          </a:p>
          <a:p>
            <a:pPr marL="365760" indent="-255600">
              <a:lnSpc>
                <a:spcPct val="100000"/>
              </a:lnSpc>
              <a:spcBef>
                <a:spcPts val="300"/>
              </a:spcBef>
              <a:buClr>
                <a:srgbClr val="8D89A4"/>
              </a:buClr>
            </a:pPr>
            <a:endParaRPr lang="cs-CZ" sz="20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datum začátku příjmu žádostí o podporu – </a:t>
            </a:r>
            <a:r>
              <a:rPr lang="cs-CZ" sz="2000" b="1" spc="-1" dirty="0" smtClean="0">
                <a:solidFill>
                  <a:srgbClr val="000000"/>
                </a:solidFill>
                <a:latin typeface="Georgia"/>
              </a:rPr>
              <a:t>18</a:t>
            </a:r>
            <a:r>
              <a:rPr lang="cs-CZ" sz="2000" b="1" strike="noStrike" spc="-1" dirty="0" smtClean="0">
                <a:solidFill>
                  <a:srgbClr val="000000"/>
                </a:solidFill>
                <a:latin typeface="Georgia"/>
              </a:rPr>
              <a:t>.9.2019 v 8:00</a:t>
            </a:r>
          </a:p>
          <a:p>
            <a:pPr marL="365760" indent="-255600">
              <a:lnSpc>
                <a:spcPct val="100000"/>
              </a:lnSpc>
              <a:spcBef>
                <a:spcPts val="300"/>
              </a:spcBef>
              <a:buClr>
                <a:srgbClr val="8D89A4"/>
              </a:buClr>
            </a:pPr>
            <a:endParaRPr lang="cs-CZ" sz="20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datum ukončení příjmu žádostí o podporu – </a:t>
            </a:r>
            <a:r>
              <a:rPr lang="cs-CZ" sz="2000" b="1" spc="-1" dirty="0" smtClean="0">
                <a:solidFill>
                  <a:srgbClr val="000000"/>
                </a:solidFill>
                <a:latin typeface="Georgia"/>
              </a:rPr>
              <a:t>29</a:t>
            </a:r>
            <a:r>
              <a:rPr lang="cs-CZ" sz="2000" b="1" strike="noStrike" spc="-1" dirty="0" smtClean="0">
                <a:solidFill>
                  <a:srgbClr val="000000"/>
                </a:solidFill>
                <a:latin typeface="Georgia"/>
              </a:rPr>
              <a:t>. </a:t>
            </a:r>
            <a:r>
              <a:rPr lang="cs-CZ" sz="2000" b="1" spc="-1" dirty="0" smtClean="0">
                <a:solidFill>
                  <a:srgbClr val="000000"/>
                </a:solidFill>
                <a:latin typeface="Georgia"/>
              </a:rPr>
              <a:t>10</a:t>
            </a:r>
            <a:r>
              <a:rPr lang="cs-CZ" sz="2000" b="1" strike="noStrike" spc="-1" dirty="0" smtClean="0">
                <a:solidFill>
                  <a:srgbClr val="000000"/>
                </a:solidFill>
                <a:latin typeface="Georgia"/>
              </a:rPr>
              <a:t>. 2020, </a:t>
            </a:r>
            <a:r>
              <a:rPr lang="cs-CZ" sz="2000" b="1" strike="noStrike" spc="-1" dirty="0">
                <a:solidFill>
                  <a:srgbClr val="000000"/>
                </a:solidFill>
                <a:latin typeface="Georgia"/>
              </a:rPr>
              <a:t>15:00 hod.</a:t>
            </a:r>
            <a:endParaRPr lang="cs-CZ" sz="2000" b="0" strike="noStrike" spc="-1" dirty="0">
              <a:solidFill>
                <a:srgbClr val="000000"/>
              </a:solidFill>
              <a:latin typeface="Georgia"/>
            </a:endParaRPr>
          </a:p>
          <a:p>
            <a:pPr>
              <a:lnSpc>
                <a:spcPct val="100000"/>
              </a:lnSpc>
              <a:spcBef>
                <a:spcPts val="300"/>
              </a:spcBef>
            </a:pPr>
            <a:endParaRPr lang="cs-CZ" sz="2800" b="0" strike="noStrike" spc="-1" dirty="0">
              <a:solidFill>
                <a:srgbClr val="000000"/>
              </a:solidFill>
              <a:latin typeface="Georgia"/>
            </a:endParaRPr>
          </a:p>
        </p:txBody>
      </p:sp>
      <p:sp>
        <p:nvSpPr>
          <p:cNvPr id="254"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dirty="0">
              <a:latin typeface="Times New Roman"/>
            </a:endParaRPr>
          </a:p>
        </p:txBody>
      </p:sp>
      <p:pic>
        <p:nvPicPr>
          <p:cNvPr id="255"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56"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TextShape 1"/>
          <p:cNvSpPr txBox="1"/>
          <p:nvPr/>
        </p:nvSpPr>
        <p:spPr>
          <a:xfrm>
            <a:off x="457200" y="1143000"/>
            <a:ext cx="8229240" cy="1066320"/>
          </a:xfrm>
          <a:prstGeom prst="rect">
            <a:avLst/>
          </a:prstGeom>
          <a:noFill/>
          <a:ln>
            <a:noFill/>
          </a:ln>
        </p:spPr>
        <p:txBody>
          <a:bodyPr lIns="90000" tIns="45000" rIns="90000" bIns="45000" anchor="ctr">
            <a:normAutofit/>
          </a:bodyPr>
          <a:lstStyle/>
          <a:p>
            <a:pPr>
              <a:lnSpc>
                <a:spcPct val="100000"/>
              </a:lnSpc>
            </a:pPr>
            <a:r>
              <a:rPr lang="cs-CZ" sz="4000" b="0" strike="noStrike" spc="-1" dirty="0">
                <a:solidFill>
                  <a:srgbClr val="3B3B3B"/>
                </a:solidFill>
                <a:latin typeface="Trebuchet MS"/>
              </a:rPr>
              <a:t>Termíny k </a:t>
            </a:r>
            <a:r>
              <a:rPr lang="cs-CZ" sz="4000" b="0" strike="noStrike" spc="-1" dirty="0" smtClean="0">
                <a:solidFill>
                  <a:srgbClr val="3B3B3B"/>
                </a:solidFill>
                <a:latin typeface="Trebuchet MS"/>
              </a:rPr>
              <a:t>Výzvě</a:t>
            </a:r>
            <a:endParaRPr lang="cs-CZ" sz="4000" b="0" strike="noStrike" spc="-1" dirty="0">
              <a:solidFill>
                <a:srgbClr val="000000"/>
              </a:solidFill>
              <a:latin typeface="Georgia"/>
            </a:endParaRPr>
          </a:p>
        </p:txBody>
      </p:sp>
      <p:sp>
        <p:nvSpPr>
          <p:cNvPr id="258" name="TextShape 2"/>
          <p:cNvSpPr txBox="1"/>
          <p:nvPr/>
        </p:nvSpPr>
        <p:spPr>
          <a:xfrm>
            <a:off x="457200" y="2249280"/>
            <a:ext cx="8229240" cy="4324680"/>
          </a:xfrm>
          <a:prstGeom prst="rect">
            <a:avLst/>
          </a:prstGeom>
          <a:noFill/>
          <a:ln>
            <a:noFill/>
          </a:ln>
        </p:spPr>
        <p:txBody>
          <a:bodyPr lIns="90000" tIns="45000" rIns="90000" bIns="45000">
            <a:normAutofit/>
          </a:bodyPr>
          <a:lstStyle/>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datum zahájení realizace projektu – 1. 1. 2014</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datum ukončení realizace projektu – </a:t>
            </a:r>
            <a:r>
              <a:rPr lang="cs-CZ" sz="2400" b="0" strike="noStrike" spc="-1" dirty="0" smtClean="0">
                <a:solidFill>
                  <a:srgbClr val="000000"/>
                </a:solidFill>
                <a:latin typeface="Georgia"/>
              </a:rPr>
              <a:t>31.10.2022</a:t>
            </a:r>
            <a:endParaRPr lang="cs-CZ" sz="24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celková alokace výzvy </a:t>
            </a:r>
            <a:r>
              <a:rPr lang="cs-CZ" sz="2400" b="0" strike="noStrike" spc="-1" dirty="0" smtClean="0">
                <a:solidFill>
                  <a:srgbClr val="000000"/>
                </a:solidFill>
                <a:latin typeface="Georgia"/>
              </a:rPr>
              <a:t>–10 330 701,140 Kč</a:t>
            </a:r>
            <a:endParaRPr lang="cs-CZ" sz="24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výše podpory z EFRR – 95 %</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minimální výše CZV není stanovena</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maximální výše CZV – </a:t>
            </a:r>
            <a:r>
              <a:rPr lang="cs-CZ" sz="2400" spc="-1" dirty="0" smtClean="0">
                <a:solidFill>
                  <a:srgbClr val="000000"/>
                </a:solidFill>
                <a:latin typeface="Georgia"/>
              </a:rPr>
              <a:t>2</a:t>
            </a:r>
            <a:r>
              <a:rPr lang="cs-CZ" sz="2400" b="0" strike="noStrike" spc="-1" dirty="0" smtClean="0">
                <a:solidFill>
                  <a:srgbClr val="000000"/>
                </a:solidFill>
                <a:latin typeface="Georgia"/>
              </a:rPr>
              <a:t> </a:t>
            </a:r>
            <a:r>
              <a:rPr lang="cs-CZ" sz="2400" spc="-1" dirty="0">
                <a:solidFill>
                  <a:srgbClr val="000000"/>
                </a:solidFill>
                <a:latin typeface="Georgia"/>
              </a:rPr>
              <a:t>5</a:t>
            </a:r>
            <a:r>
              <a:rPr lang="cs-CZ" sz="2400" b="0" strike="noStrike" spc="-1" dirty="0" smtClean="0">
                <a:solidFill>
                  <a:srgbClr val="000000"/>
                </a:solidFill>
                <a:latin typeface="Georgia"/>
              </a:rPr>
              <a:t>00 </a:t>
            </a:r>
            <a:r>
              <a:rPr lang="cs-CZ" sz="2400" b="0" strike="noStrike" spc="-1" dirty="0">
                <a:solidFill>
                  <a:srgbClr val="000000"/>
                </a:solidFill>
                <a:latin typeface="Georgia"/>
              </a:rPr>
              <a:t>000,- Kč</a:t>
            </a:r>
          </a:p>
          <a:p>
            <a:pPr marL="365760" indent="-255600">
              <a:lnSpc>
                <a:spcPct val="100000"/>
              </a:lnSpc>
              <a:spcBef>
                <a:spcPts val="300"/>
              </a:spcBef>
              <a:buClr>
                <a:srgbClr val="8D89A4"/>
              </a:buClr>
              <a:buFont typeface="Georgia"/>
              <a:buChar char="•"/>
            </a:pPr>
            <a:r>
              <a:rPr lang="cs-CZ" sz="2400" b="0" strike="noStrike" spc="-1" dirty="0">
                <a:solidFill>
                  <a:srgbClr val="000000"/>
                </a:solidFill>
                <a:latin typeface="Georgia"/>
              </a:rPr>
              <a:t>forma podpory – ex-post</a:t>
            </a:r>
          </a:p>
        </p:txBody>
      </p:sp>
      <p:sp>
        <p:nvSpPr>
          <p:cNvPr id="259"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pic>
        <p:nvPicPr>
          <p:cNvPr id="260" name="Picture 2"/>
          <p:cNvPicPr/>
          <p:nvPr/>
        </p:nvPicPr>
        <p:blipFill>
          <a:blip r:embed="rId2" cstate="print"/>
          <a:stretch/>
        </p:blipFill>
        <p:spPr>
          <a:xfrm>
            <a:off x="1043640" y="5970960"/>
            <a:ext cx="5524200" cy="914040"/>
          </a:xfrm>
          <a:prstGeom prst="rect">
            <a:avLst/>
          </a:prstGeom>
          <a:ln>
            <a:noFill/>
          </a:ln>
          <a:effectLst>
            <a:softEdge rad="112500"/>
          </a:effectLst>
        </p:spPr>
      </p:pic>
      <p:pic>
        <p:nvPicPr>
          <p:cNvPr id="261"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Shape 1"/>
          <p:cNvSpPr txBox="1"/>
          <p:nvPr/>
        </p:nvSpPr>
        <p:spPr>
          <a:xfrm>
            <a:off x="457200" y="2277000"/>
            <a:ext cx="8457840" cy="1295640"/>
          </a:xfrm>
          <a:prstGeom prst="rect">
            <a:avLst/>
          </a:prstGeom>
          <a:noFill/>
          <a:ln>
            <a:noFill/>
          </a:ln>
        </p:spPr>
        <p:txBody>
          <a:bodyPr lIns="90000" tIns="45000" rIns="90000" bIns="45000" anchor="b">
            <a:normAutofit/>
          </a:bodyPr>
          <a:lstStyle/>
          <a:p>
            <a:pPr algn="ctr">
              <a:lnSpc>
                <a:spcPct val="100000"/>
              </a:lnSpc>
            </a:pPr>
            <a:r>
              <a:rPr lang="cs-CZ" sz="4400" b="1" strike="noStrike" spc="-1">
                <a:solidFill>
                  <a:srgbClr val="FFFFFF"/>
                </a:solidFill>
                <a:latin typeface="Trebuchet MS"/>
              </a:rPr>
              <a:t>Představení výzvy: aktivity </a:t>
            </a:r>
            <a:endParaRPr lang="cs-CZ" sz="4400" b="0" strike="noStrike" spc="-1">
              <a:solidFill>
                <a:srgbClr val="000000"/>
              </a:solidFill>
              <a:latin typeface="Georgia"/>
            </a:endParaRPr>
          </a:p>
        </p:txBody>
      </p:sp>
      <p:sp>
        <p:nvSpPr>
          <p:cNvPr id="263" name="TextShape 2"/>
          <p:cNvSpPr txBox="1"/>
          <p:nvPr/>
        </p:nvSpPr>
        <p:spPr>
          <a:xfrm>
            <a:off x="457200" y="3899880"/>
            <a:ext cx="4952520" cy="1752120"/>
          </a:xfrm>
          <a:prstGeom prst="rect">
            <a:avLst/>
          </a:prstGeom>
          <a:noFill/>
          <a:ln>
            <a:noFill/>
          </a:ln>
        </p:spPr>
        <p:txBody>
          <a:bodyPr lIns="90000" tIns="45000" rIns="90000" bIns="45000">
            <a:normAutofit fontScale="95000"/>
          </a:bodyPr>
          <a:lstStyle/>
          <a:p>
            <a:pPr marL="64080">
              <a:lnSpc>
                <a:spcPct val="100000"/>
              </a:lnSpc>
              <a:spcBef>
                <a:spcPts val="300"/>
              </a:spcBef>
            </a:pPr>
            <a:r>
              <a:rPr lang="cs-CZ" sz="4400" b="1" strike="noStrike" spc="-1" dirty="0" smtClean="0">
                <a:solidFill>
                  <a:srgbClr val="3B3B3B"/>
                </a:solidFill>
                <a:latin typeface="Georgia"/>
              </a:rPr>
              <a:t>Parkovací </a:t>
            </a:r>
            <a:r>
              <a:rPr lang="cs-CZ" sz="4400" b="1" strike="noStrike" spc="-1" dirty="0">
                <a:solidFill>
                  <a:srgbClr val="3B3B3B"/>
                </a:solidFill>
                <a:latin typeface="Georgia"/>
              </a:rPr>
              <a:t>systémy</a:t>
            </a:r>
            <a:endParaRPr lang="cs-CZ" sz="4400" b="0" strike="noStrike" spc="-1" dirty="0">
              <a:latin typeface="Arial"/>
            </a:endParaRPr>
          </a:p>
          <a:p>
            <a:pPr marL="64080">
              <a:lnSpc>
                <a:spcPct val="100000"/>
              </a:lnSpc>
              <a:spcBef>
                <a:spcPts val="300"/>
              </a:spcBef>
            </a:pPr>
            <a:endParaRPr lang="cs-CZ" sz="4400" b="0" strike="noStrike" spc="-1" dirty="0">
              <a:latin typeface="Arial"/>
            </a:endParaRPr>
          </a:p>
        </p:txBody>
      </p:sp>
      <p:pic>
        <p:nvPicPr>
          <p:cNvPr id="264"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5"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Shape 1"/>
          <p:cNvSpPr txBox="1"/>
          <p:nvPr/>
        </p:nvSpPr>
        <p:spPr>
          <a:xfrm>
            <a:off x="457200" y="1143000"/>
            <a:ext cx="8229240" cy="1066320"/>
          </a:xfrm>
          <a:prstGeom prst="rect">
            <a:avLst/>
          </a:prstGeom>
          <a:noFill/>
          <a:ln>
            <a:noFill/>
          </a:ln>
        </p:spPr>
        <p:txBody>
          <a:bodyPr lIns="90000" tIns="45000" rIns="90000" bIns="45000" anchor="ctr">
            <a:normAutofit/>
          </a:bodyPr>
          <a:lstStyle/>
          <a:p>
            <a:pPr>
              <a:lnSpc>
                <a:spcPct val="100000"/>
              </a:lnSpc>
            </a:pPr>
            <a:r>
              <a:rPr lang="cs-CZ" sz="4000" strike="noStrike" spc="-1" dirty="0">
                <a:solidFill>
                  <a:srgbClr val="3B3B3B"/>
                </a:solidFill>
                <a:latin typeface="Trebuchet MS"/>
              </a:rPr>
              <a:t>Hlavní podporované aktivity</a:t>
            </a:r>
            <a:endParaRPr lang="cs-CZ" sz="4000" strike="noStrike" spc="-1" dirty="0">
              <a:solidFill>
                <a:srgbClr val="000000"/>
              </a:solidFill>
              <a:latin typeface="Georgia"/>
            </a:endParaRPr>
          </a:p>
        </p:txBody>
      </p:sp>
      <p:sp>
        <p:nvSpPr>
          <p:cNvPr id="267" name="TextShape 2"/>
          <p:cNvSpPr txBox="1"/>
          <p:nvPr/>
        </p:nvSpPr>
        <p:spPr>
          <a:xfrm>
            <a:off x="457200" y="1935360"/>
            <a:ext cx="8229240" cy="3581872"/>
          </a:xfrm>
          <a:prstGeom prst="rect">
            <a:avLst/>
          </a:prstGeom>
          <a:noFill/>
          <a:ln>
            <a:noFill/>
          </a:ln>
        </p:spPr>
        <p:txBody>
          <a:bodyPr lIns="90000" tIns="45000" rIns="90000" bIns="45000">
            <a:normAutofit fontScale="92500" lnSpcReduction="10000"/>
          </a:bodyPr>
          <a:lstStyle/>
          <a:p>
            <a:pPr marL="365760" indent="-255600">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pPr>
            <a:endParaRPr lang="cs-CZ" sz="2800" b="0" strike="noStrike" spc="-1" dirty="0">
              <a:solidFill>
                <a:srgbClr val="000000"/>
              </a:solidFill>
              <a:latin typeface="Georgia"/>
            </a:endParaRPr>
          </a:p>
          <a:p>
            <a:pPr marL="365760" indent="-255600">
              <a:lnSpc>
                <a:spcPct val="100000"/>
              </a:lnSpc>
              <a:spcBef>
                <a:spcPts val="300"/>
              </a:spcBef>
              <a:buClr>
                <a:srgbClr val="8D89A4"/>
              </a:buClr>
              <a:buFont typeface="Georgia"/>
              <a:buChar char="•"/>
            </a:pPr>
            <a:r>
              <a:rPr lang="cs-CZ" sz="2000" b="0" strike="noStrike" spc="-1" dirty="0" smtClean="0">
                <a:solidFill>
                  <a:srgbClr val="000000"/>
                </a:solidFill>
                <a:latin typeface="Georgia"/>
              </a:rPr>
              <a:t>Rekonstrukce</a:t>
            </a:r>
            <a:r>
              <a:rPr lang="cs-CZ" sz="2000" b="0" strike="noStrike" spc="-1" dirty="0">
                <a:solidFill>
                  <a:srgbClr val="000000"/>
                </a:solidFill>
                <a:latin typeface="Georgia"/>
              </a:rPr>
              <a:t>, modernizace a výstavba samostatných parkovacích systémů P+R, K+R, B+R</a:t>
            </a:r>
          </a:p>
          <a:p>
            <a:pPr marL="365760" indent="-255600">
              <a:lnSpc>
                <a:spcPct val="100000"/>
              </a:lnSpc>
              <a:spcBef>
                <a:spcPts val="300"/>
              </a:spcBef>
              <a:buClr>
                <a:srgbClr val="8D89A4"/>
              </a:buClr>
              <a:buFont typeface="Georgia"/>
              <a:buChar char="•"/>
            </a:pPr>
            <a:r>
              <a:rPr lang="cs-CZ" sz="2000" b="0" strike="noStrike" spc="-1" dirty="0">
                <a:solidFill>
                  <a:srgbClr val="000000"/>
                </a:solidFill>
                <a:latin typeface="Georgia"/>
              </a:rPr>
              <a:t>Rekonstrukce, modernizace a výstavba samostatných parkovacích systémů P+G-&gt; vazba na vznik nové pěší </a:t>
            </a:r>
            <a:r>
              <a:rPr lang="cs-CZ" sz="2000" b="0" strike="noStrike" spc="-1" dirty="0" smtClean="0">
                <a:solidFill>
                  <a:srgbClr val="000000"/>
                </a:solidFill>
                <a:latin typeface="Georgia"/>
              </a:rPr>
              <a:t>zóny</a:t>
            </a:r>
          </a:p>
          <a:p>
            <a:pPr marL="365760" indent="-255600">
              <a:lnSpc>
                <a:spcPct val="100000"/>
              </a:lnSpc>
              <a:spcBef>
                <a:spcPts val="300"/>
              </a:spcBef>
              <a:buClr>
                <a:srgbClr val="8D89A4"/>
              </a:buClr>
            </a:pPr>
            <a:endParaRPr lang="cs-CZ" sz="2000" b="0" strike="noStrike" spc="-1" dirty="0">
              <a:solidFill>
                <a:srgbClr val="000000"/>
              </a:solidFill>
              <a:latin typeface="Georgia"/>
            </a:endParaRPr>
          </a:p>
          <a:p>
            <a:pPr marL="365760" indent="-255600" algn="ctr">
              <a:lnSpc>
                <a:spcPct val="100000"/>
              </a:lnSpc>
              <a:spcBef>
                <a:spcPts val="300"/>
              </a:spcBef>
              <a:buClr>
                <a:srgbClr val="8D89A4"/>
              </a:buClr>
              <a:buFont typeface="Wingdings" charset="2"/>
              <a:buChar char=""/>
            </a:pPr>
            <a:r>
              <a:rPr lang="cs-CZ" sz="2000" b="1" strike="noStrike" spc="-1" dirty="0">
                <a:solidFill>
                  <a:srgbClr val="998308"/>
                </a:solidFill>
                <a:latin typeface="Georgia"/>
              </a:rPr>
              <a:t>Není možná kombinace uvedených aktivit v jedné žádosti o </a:t>
            </a:r>
            <a:r>
              <a:rPr lang="cs-CZ" sz="2000" b="1" strike="noStrike" spc="-1" dirty="0" smtClean="0">
                <a:solidFill>
                  <a:srgbClr val="998308"/>
                </a:solidFill>
                <a:latin typeface="Georgia"/>
              </a:rPr>
              <a:t>podporu</a:t>
            </a:r>
            <a:endParaRPr lang="cs-CZ" sz="2000" b="0" strike="noStrike" spc="-1" dirty="0">
              <a:solidFill>
                <a:srgbClr val="000000"/>
              </a:solidFill>
              <a:latin typeface="Georgia"/>
            </a:endParaRPr>
          </a:p>
          <a:p>
            <a:pPr marL="624240" indent="-514080" algn="ctr">
              <a:lnSpc>
                <a:spcPct val="100000"/>
              </a:lnSpc>
              <a:spcBef>
                <a:spcPts val="300"/>
              </a:spcBef>
              <a:buClr>
                <a:srgbClr val="8D89A4"/>
              </a:buClr>
              <a:buFont typeface="Wingdings" charset="2"/>
              <a:buChar char=""/>
            </a:pPr>
            <a:r>
              <a:rPr lang="cs-CZ" sz="2000" b="1" strike="noStrike" spc="-1" dirty="0">
                <a:solidFill>
                  <a:srgbClr val="998308"/>
                </a:solidFill>
                <a:latin typeface="Georgia"/>
              </a:rPr>
              <a:t>Minimálně na hlavní aktivity vynaloženo: 85% </a:t>
            </a:r>
            <a:r>
              <a:rPr lang="cs-CZ" sz="2000" b="1" strike="noStrike" spc="-1" dirty="0" smtClean="0">
                <a:solidFill>
                  <a:srgbClr val="998308"/>
                </a:solidFill>
                <a:latin typeface="Georgia"/>
              </a:rPr>
              <a:t>CZV</a:t>
            </a:r>
          </a:p>
          <a:p>
            <a:pPr marL="624240" indent="-514080" algn="ctr">
              <a:lnSpc>
                <a:spcPct val="100000"/>
              </a:lnSpc>
              <a:spcBef>
                <a:spcPts val="300"/>
              </a:spcBef>
              <a:buClr>
                <a:srgbClr val="8D89A4"/>
              </a:buClr>
              <a:buFont typeface="Wingdings" charset="2"/>
              <a:buChar char=""/>
            </a:pPr>
            <a:r>
              <a:rPr lang="cs-CZ" sz="2000" b="1" spc="-1" dirty="0" smtClean="0">
                <a:solidFill>
                  <a:srgbClr val="998308"/>
                </a:solidFill>
                <a:latin typeface="Georgia"/>
              </a:rPr>
              <a:t>Na ostatní aktivity vynaloženo: 15% CZV</a:t>
            </a:r>
            <a:endParaRPr lang="cs-CZ" sz="2000" b="0" strike="noStrike" spc="-1" dirty="0">
              <a:solidFill>
                <a:srgbClr val="000000"/>
              </a:solidFill>
              <a:latin typeface="Georgia"/>
            </a:endParaRPr>
          </a:p>
        </p:txBody>
      </p:sp>
      <p:pic>
        <p:nvPicPr>
          <p:cNvPr id="268" name="Picture 2"/>
          <p:cNvPicPr/>
          <p:nvPr/>
        </p:nvPicPr>
        <p:blipFill>
          <a:blip r:embed="rId2" cstate="print"/>
          <a:stretch/>
        </p:blipFill>
        <p:spPr>
          <a:xfrm>
            <a:off x="1043640" y="5943600"/>
            <a:ext cx="5524200" cy="914040"/>
          </a:xfrm>
          <a:prstGeom prst="rect">
            <a:avLst/>
          </a:prstGeom>
          <a:ln>
            <a:noFill/>
          </a:ln>
          <a:effectLst>
            <a:softEdge rad="112500"/>
          </a:effectLst>
        </p:spPr>
      </p:pic>
      <p:pic>
        <p:nvPicPr>
          <p:cNvPr id="269" name="Picture 3"/>
          <p:cNvPicPr/>
          <p:nvPr/>
        </p:nvPicPr>
        <p:blipFill>
          <a:blip r:embed="rId3" cstate="print"/>
          <a:stretch/>
        </p:blipFill>
        <p:spPr>
          <a:xfrm>
            <a:off x="6804360" y="5994000"/>
            <a:ext cx="863640" cy="863640"/>
          </a:xfrm>
          <a:prstGeom prst="rect">
            <a:avLst/>
          </a:prstGeom>
          <a:ln>
            <a:noFill/>
          </a:ln>
          <a:effectLst>
            <a:softEdge rad="31750"/>
          </a:effectLst>
        </p:spPr>
      </p:pic>
    </p:spTree>
  </p:cSld>
  <p:clrMapOvr>
    <a:masterClrMapping/>
  </p:clrMapOvr>
  <p:transition spd="med">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TextShape 1"/>
          <p:cNvSpPr txBox="1"/>
          <p:nvPr/>
        </p:nvSpPr>
        <p:spPr>
          <a:xfrm>
            <a:off x="457200" y="1143000"/>
            <a:ext cx="8229240" cy="1066320"/>
          </a:xfrm>
          <a:prstGeom prst="rect">
            <a:avLst/>
          </a:prstGeom>
          <a:noFill/>
          <a:ln>
            <a:noFill/>
          </a:ln>
        </p:spPr>
        <p:txBody>
          <a:bodyPr lIns="90000" tIns="45000" rIns="90000" bIns="45000" anchor="ctr">
            <a:normAutofit fontScale="92500" lnSpcReduction="20000"/>
          </a:bodyPr>
          <a:lstStyle/>
          <a:p>
            <a:pPr>
              <a:lnSpc>
                <a:spcPct val="100000"/>
              </a:lnSpc>
            </a:pPr>
            <a:r>
              <a:rPr lang="cs-CZ" sz="4000" strike="noStrike" spc="-1" dirty="0">
                <a:solidFill>
                  <a:srgbClr val="3B3B3B"/>
                </a:solidFill>
                <a:latin typeface="Trebuchet MS"/>
              </a:rPr>
              <a:t>Povinné </a:t>
            </a:r>
            <a:r>
              <a:rPr lang="cs-CZ" sz="4000" strike="noStrike" spc="-1" dirty="0" smtClean="0">
                <a:solidFill>
                  <a:srgbClr val="3B3B3B"/>
                </a:solidFill>
                <a:latin typeface="Trebuchet MS"/>
              </a:rPr>
              <a:t>přílohy</a:t>
            </a:r>
          </a:p>
          <a:p>
            <a:pPr>
              <a:lnSpc>
                <a:spcPct val="100000"/>
              </a:lnSpc>
            </a:pPr>
            <a:r>
              <a:rPr lang="cs-CZ" sz="4000" spc="-1" dirty="0" smtClean="0">
                <a:solidFill>
                  <a:srgbClr val="3B3B3B"/>
                </a:solidFill>
                <a:latin typeface="Trebuchet MS"/>
              </a:rPr>
              <a:t>Společné pro všechny aktivity</a:t>
            </a:r>
            <a:r>
              <a:rPr lang="cs-CZ" sz="4000" strike="noStrike" spc="-1" dirty="0" smtClean="0">
                <a:solidFill>
                  <a:srgbClr val="3B3B3B"/>
                </a:solidFill>
                <a:latin typeface="Trebuchet MS"/>
              </a:rPr>
              <a:t> </a:t>
            </a:r>
            <a:endParaRPr lang="cs-CZ" sz="4000" strike="noStrike" spc="-1" dirty="0">
              <a:solidFill>
                <a:srgbClr val="000000"/>
              </a:solidFill>
              <a:latin typeface="Georgia"/>
            </a:endParaRPr>
          </a:p>
        </p:txBody>
      </p:sp>
      <p:sp>
        <p:nvSpPr>
          <p:cNvPr id="275" name="TextShape 2"/>
          <p:cNvSpPr txBox="1"/>
          <p:nvPr/>
        </p:nvSpPr>
        <p:spPr>
          <a:xfrm>
            <a:off x="457200" y="2249280"/>
            <a:ext cx="8229240" cy="4324680"/>
          </a:xfrm>
          <a:prstGeom prst="rect">
            <a:avLst/>
          </a:prstGeom>
          <a:noFill/>
          <a:ln>
            <a:noFill/>
          </a:ln>
        </p:spPr>
        <p:txBody>
          <a:bodyPr lIns="90000" tIns="45000" rIns="90000" bIns="45000">
            <a:normAutofit fontScale="86000" lnSpcReduction="20000"/>
          </a:bodyPr>
          <a:lstStyle/>
          <a:p>
            <a:pPr marL="624240" indent="-514080">
              <a:lnSpc>
                <a:spcPct val="100000"/>
              </a:lnSpc>
              <a:spcBef>
                <a:spcPts val="300"/>
              </a:spcBef>
              <a:buClr>
                <a:srgbClr val="8D89A4"/>
              </a:buClr>
              <a:buFont typeface="Trebuchet MS"/>
              <a:buAutoNum type="arabicPeriod"/>
            </a:pPr>
            <a:r>
              <a:rPr lang="cs-CZ" sz="2600" b="0" strike="noStrike" spc="-1" dirty="0">
                <a:solidFill>
                  <a:srgbClr val="000000"/>
                </a:solidFill>
                <a:latin typeface="Georgia"/>
              </a:rPr>
              <a:t>Plná moc</a:t>
            </a:r>
          </a:p>
          <a:p>
            <a:pPr marL="624240" indent="-514080">
              <a:lnSpc>
                <a:spcPct val="100000"/>
              </a:lnSpc>
              <a:spcBef>
                <a:spcPts val="300"/>
              </a:spcBef>
              <a:buClr>
                <a:srgbClr val="8D89A4"/>
              </a:buClr>
              <a:buFont typeface="Trebuchet MS"/>
              <a:buAutoNum type="arabicPeriod"/>
            </a:pPr>
            <a:r>
              <a:rPr lang="cs-CZ" sz="2600" b="0" strike="noStrike" spc="-1" dirty="0">
                <a:solidFill>
                  <a:srgbClr val="000000"/>
                </a:solidFill>
                <a:latin typeface="Georgia"/>
              </a:rPr>
              <a:t>Zadávací a výběrová řízení</a:t>
            </a:r>
          </a:p>
          <a:p>
            <a:pPr marL="624240" indent="-514080">
              <a:lnSpc>
                <a:spcPct val="100000"/>
              </a:lnSpc>
              <a:spcBef>
                <a:spcPts val="300"/>
              </a:spcBef>
              <a:buClr>
                <a:srgbClr val="8D89A4"/>
              </a:buClr>
              <a:buFont typeface="Trebuchet MS"/>
              <a:buAutoNum type="arabicPeriod"/>
            </a:pPr>
            <a:r>
              <a:rPr lang="cs-CZ" sz="2600" b="0" strike="noStrike" spc="-1" dirty="0" smtClean="0">
                <a:solidFill>
                  <a:srgbClr val="000000"/>
                </a:solidFill>
                <a:latin typeface="Georgia"/>
              </a:rPr>
              <a:t>Studie </a:t>
            </a:r>
            <a:r>
              <a:rPr lang="cs-CZ" sz="2600" b="0" strike="noStrike" spc="-1" dirty="0">
                <a:solidFill>
                  <a:srgbClr val="000000"/>
                </a:solidFill>
                <a:latin typeface="Georgia"/>
              </a:rPr>
              <a:t>proveditelnosti</a:t>
            </a:r>
          </a:p>
          <a:p>
            <a:pPr marL="624240" indent="-514080">
              <a:lnSpc>
                <a:spcPct val="100000"/>
              </a:lnSpc>
              <a:spcBef>
                <a:spcPts val="300"/>
              </a:spcBef>
              <a:buClr>
                <a:srgbClr val="8D89A4"/>
              </a:buClr>
              <a:buFont typeface="Trebuchet MS"/>
              <a:buAutoNum type="arabicPeriod"/>
            </a:pPr>
            <a:r>
              <a:rPr lang="cs-CZ" sz="2600" b="0" strike="noStrike" spc="-1" dirty="0">
                <a:solidFill>
                  <a:srgbClr val="000000"/>
                </a:solidFill>
                <a:latin typeface="Georgia"/>
              </a:rPr>
              <a:t>Karta souladu projektu s principy udržitelné mobility </a:t>
            </a:r>
          </a:p>
          <a:p>
            <a:pPr marL="624240" indent="-514080">
              <a:lnSpc>
                <a:spcPct val="100000"/>
              </a:lnSpc>
              <a:spcBef>
                <a:spcPts val="300"/>
              </a:spcBef>
              <a:buClr>
                <a:srgbClr val="8D89A4"/>
              </a:buClr>
              <a:buFont typeface="Trebuchet MS"/>
              <a:buAutoNum type="arabicPeriod"/>
            </a:pPr>
            <a:r>
              <a:rPr lang="cs-CZ" sz="2600" b="0" strike="noStrike" spc="-1" dirty="0">
                <a:solidFill>
                  <a:srgbClr val="000000"/>
                </a:solidFill>
                <a:latin typeface="Georgia"/>
              </a:rPr>
              <a:t>Čestné prohlášení o skutečném </a:t>
            </a:r>
            <a:r>
              <a:rPr lang="cs-CZ" sz="2600" b="0" strike="noStrike" spc="-1" dirty="0" smtClean="0">
                <a:solidFill>
                  <a:srgbClr val="000000"/>
                </a:solidFill>
                <a:latin typeface="Georgia"/>
              </a:rPr>
              <a:t>majiteli</a:t>
            </a:r>
          </a:p>
          <a:p>
            <a:pPr marL="624240" indent="-514080">
              <a:lnSpc>
                <a:spcPct val="100000"/>
              </a:lnSpc>
              <a:spcBef>
                <a:spcPts val="300"/>
              </a:spcBef>
              <a:buClr>
                <a:srgbClr val="8D89A4"/>
              </a:buClr>
              <a:buFont typeface="Trebuchet MS"/>
              <a:buAutoNum type="arabicPeriod"/>
            </a:pPr>
            <a:r>
              <a:rPr lang="cs-CZ" sz="2600" spc="-1" dirty="0" smtClean="0">
                <a:solidFill>
                  <a:srgbClr val="000000"/>
                </a:solidFill>
                <a:latin typeface="Georgia"/>
              </a:rPr>
              <a:t>Čestné prohlášení o Dodržení výsadby stromů</a:t>
            </a:r>
          </a:p>
          <a:p>
            <a:pPr marL="624240" indent="-514080">
              <a:lnSpc>
                <a:spcPct val="100000"/>
              </a:lnSpc>
              <a:spcBef>
                <a:spcPts val="300"/>
              </a:spcBef>
              <a:buClr>
                <a:srgbClr val="8D89A4"/>
              </a:buClr>
              <a:buFont typeface="Trebuchet MS"/>
              <a:buAutoNum type="arabicPeriod"/>
            </a:pPr>
            <a:r>
              <a:rPr lang="cs-CZ" sz="2600" spc="-1" dirty="0" smtClean="0">
                <a:solidFill>
                  <a:srgbClr val="000000"/>
                </a:solidFill>
                <a:latin typeface="Georgia"/>
              </a:rPr>
              <a:t>Územní rozhodnutí nebo územní souhlas nebo </a:t>
            </a:r>
          </a:p>
          <a:p>
            <a:pPr marL="624240" indent="-514080">
              <a:lnSpc>
                <a:spcPct val="100000"/>
              </a:lnSpc>
              <a:spcBef>
                <a:spcPts val="300"/>
              </a:spcBef>
              <a:buClr>
                <a:srgbClr val="8D89A4"/>
              </a:buClr>
            </a:pPr>
            <a:r>
              <a:rPr lang="cs-CZ" sz="2600" spc="-1" dirty="0" smtClean="0">
                <a:solidFill>
                  <a:srgbClr val="000000"/>
                </a:solidFill>
                <a:latin typeface="Georgia"/>
              </a:rPr>
              <a:t> </a:t>
            </a:r>
            <a:r>
              <a:rPr lang="cs-CZ" sz="2600" spc="-1" dirty="0" smtClean="0">
                <a:solidFill>
                  <a:srgbClr val="000000"/>
                </a:solidFill>
                <a:latin typeface="Georgia"/>
              </a:rPr>
              <a:t>      veřejnoprávní smlouva nahrazující územní řízení</a:t>
            </a:r>
          </a:p>
          <a:p>
            <a:pPr marL="624510" indent="-514350">
              <a:lnSpc>
                <a:spcPct val="100000"/>
              </a:lnSpc>
              <a:spcBef>
                <a:spcPts val="300"/>
              </a:spcBef>
              <a:buClr>
                <a:srgbClr val="8D89A4"/>
              </a:buClr>
              <a:buAutoNum type="arabicPeriod" startAt="8"/>
            </a:pPr>
            <a:r>
              <a:rPr lang="cs-CZ" sz="2600" b="0" strike="noStrike" spc="-1" dirty="0" smtClean="0">
                <a:solidFill>
                  <a:srgbClr val="000000"/>
                </a:solidFill>
                <a:latin typeface="Georgia"/>
              </a:rPr>
              <a:t>Položkový rozpočet stavby</a:t>
            </a:r>
          </a:p>
          <a:p>
            <a:pPr marL="624510" indent="-514350">
              <a:lnSpc>
                <a:spcPct val="100000"/>
              </a:lnSpc>
              <a:spcBef>
                <a:spcPts val="300"/>
              </a:spcBef>
              <a:buClr>
                <a:srgbClr val="8D89A4"/>
              </a:buClr>
              <a:buAutoNum type="arabicPeriod" startAt="8"/>
            </a:pPr>
            <a:r>
              <a:rPr lang="cs-CZ" sz="2600" spc="-1" dirty="0" smtClean="0">
                <a:solidFill>
                  <a:srgbClr val="000000"/>
                </a:solidFill>
                <a:latin typeface="Georgia"/>
              </a:rPr>
              <a:t>Projektová dokumentace pro vydání stavebního povolení nebo ohlášení stavby</a:t>
            </a:r>
          </a:p>
          <a:p>
            <a:pPr marL="624510" indent="-514350">
              <a:lnSpc>
                <a:spcPct val="100000"/>
              </a:lnSpc>
              <a:spcBef>
                <a:spcPts val="300"/>
              </a:spcBef>
              <a:buClr>
                <a:srgbClr val="8D89A4"/>
              </a:buClr>
              <a:buAutoNum type="arabicPeriod" startAt="8"/>
            </a:pPr>
            <a:r>
              <a:rPr lang="cs-CZ" sz="2600" b="0" strike="noStrike" spc="-1" dirty="0" smtClean="0">
                <a:solidFill>
                  <a:srgbClr val="000000"/>
                </a:solidFill>
                <a:latin typeface="Georgia"/>
              </a:rPr>
              <a:t>Žádost o stavební povolení nebo ohlášení, případně stavební povolení </a:t>
            </a:r>
          </a:p>
          <a:p>
            <a:pPr marL="624240" indent="-514080">
              <a:lnSpc>
                <a:spcPct val="100000"/>
              </a:lnSpc>
              <a:spcBef>
                <a:spcPts val="300"/>
              </a:spcBef>
              <a:buClr>
                <a:srgbClr val="8D89A4"/>
              </a:buClr>
            </a:pPr>
            <a:endParaRPr lang="cs-CZ" sz="2800" b="0" strike="noStrike" spc="-1" dirty="0">
              <a:solidFill>
                <a:srgbClr val="000000"/>
              </a:solidFill>
              <a:latin typeface="Georgia"/>
            </a:endParaRPr>
          </a:p>
        </p:txBody>
      </p:sp>
      <p:sp>
        <p:nvSpPr>
          <p:cNvPr id="276" name="TextShape 3"/>
          <p:cNvSpPr txBox="1"/>
          <p:nvPr/>
        </p:nvSpPr>
        <p:spPr>
          <a:xfrm>
            <a:off x="5257800" y="612720"/>
            <a:ext cx="1325520" cy="456840"/>
          </a:xfrm>
          <a:prstGeom prst="rect">
            <a:avLst/>
          </a:prstGeom>
          <a:noFill/>
          <a:ln>
            <a:noFill/>
          </a:ln>
        </p:spPr>
        <p:txBody>
          <a:bodyPr lIns="90000" tIns="45000" rIns="90000" bIns="45000">
            <a:noAutofit/>
          </a:bodyPr>
          <a:lstStyle/>
          <a:p>
            <a:endParaRPr lang="cs-CZ" sz="2400" b="0" strike="noStrike" spc="-1">
              <a:latin typeface="Times New Roman"/>
            </a:endParaRPr>
          </a:p>
        </p:txBody>
      </p:sp>
    </p:spTree>
  </p:cSld>
  <p:clrMapOvr>
    <a:masterClrMapping/>
  </p:clrMapOvr>
  <p:transition spd="med">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611560" y="1196752"/>
            <a:ext cx="5673348" cy="1200329"/>
          </a:xfrm>
          <a:prstGeom prst="rect">
            <a:avLst/>
          </a:prstGeom>
          <a:noFill/>
        </p:spPr>
        <p:txBody>
          <a:bodyPr wrap="none" rtlCol="0">
            <a:spAutoFit/>
          </a:bodyPr>
          <a:lstStyle/>
          <a:p>
            <a:r>
              <a:rPr lang="cs-CZ" sz="3600" dirty="0" smtClean="0">
                <a:latin typeface="+mj-lt"/>
              </a:rPr>
              <a:t>Povinné přílohy </a:t>
            </a:r>
          </a:p>
          <a:p>
            <a:r>
              <a:rPr lang="cs-CZ" sz="3600" dirty="0" smtClean="0">
                <a:latin typeface="+mj-lt"/>
              </a:rPr>
              <a:t>Aktivita Parkovací systémy</a:t>
            </a:r>
            <a:endParaRPr lang="cs-CZ" sz="3600" dirty="0">
              <a:latin typeface="+mj-lt"/>
            </a:endParaRPr>
          </a:p>
        </p:txBody>
      </p:sp>
      <p:sp>
        <p:nvSpPr>
          <p:cNvPr id="5" name="TextovéPole 4"/>
          <p:cNvSpPr txBox="1"/>
          <p:nvPr/>
        </p:nvSpPr>
        <p:spPr>
          <a:xfrm>
            <a:off x="755576" y="2636912"/>
            <a:ext cx="7455887" cy="1200329"/>
          </a:xfrm>
          <a:prstGeom prst="rect">
            <a:avLst/>
          </a:prstGeom>
          <a:noFill/>
        </p:spPr>
        <p:txBody>
          <a:bodyPr wrap="none" rtlCol="0">
            <a:spAutoFit/>
          </a:bodyPr>
          <a:lstStyle/>
          <a:p>
            <a:pPr marL="342900" indent="-342900">
              <a:buFont typeface="Arial" pitchFamily="34" charset="0"/>
              <a:buChar char="•"/>
            </a:pPr>
            <a:r>
              <a:rPr lang="cs-CZ" dirty="0" smtClean="0"/>
              <a:t>Smlouva o veřejných službách</a:t>
            </a:r>
          </a:p>
          <a:p>
            <a:pPr marL="342900" indent="-342900">
              <a:buFont typeface="Arial" pitchFamily="34" charset="0"/>
              <a:buChar char="•"/>
            </a:pPr>
            <a:r>
              <a:rPr lang="cs-CZ" dirty="0" smtClean="0"/>
              <a:t>Doklad o prokázání právních vztahů k nemovitému majetku,který je </a:t>
            </a:r>
          </a:p>
          <a:p>
            <a:pPr marL="342900" indent="-342900"/>
            <a:r>
              <a:rPr lang="cs-CZ" dirty="0" smtClean="0"/>
              <a:t> </a:t>
            </a:r>
            <a:r>
              <a:rPr lang="cs-CZ" dirty="0" smtClean="0"/>
              <a:t>     předmětem projektu.</a:t>
            </a:r>
          </a:p>
          <a:p>
            <a:pPr marL="342900" indent="-342900"/>
            <a:endParaRPr lang="cs-CZ"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827584" y="1268760"/>
            <a:ext cx="6494085" cy="1754326"/>
          </a:xfrm>
          <a:prstGeom prst="rect">
            <a:avLst/>
          </a:prstGeom>
          <a:noFill/>
        </p:spPr>
        <p:txBody>
          <a:bodyPr wrap="none" rtlCol="0">
            <a:spAutoFit/>
          </a:bodyPr>
          <a:lstStyle/>
          <a:p>
            <a:r>
              <a:rPr lang="cs-CZ" sz="3600" dirty="0" smtClean="0">
                <a:latin typeface="+mj-lt"/>
              </a:rPr>
              <a:t>Povinné přílohy </a:t>
            </a:r>
          </a:p>
          <a:p>
            <a:r>
              <a:rPr lang="cs-CZ" sz="3600" dirty="0" smtClean="0">
                <a:latin typeface="+mj-lt"/>
              </a:rPr>
              <a:t>Aktivita Bezpečnost dopravy a </a:t>
            </a:r>
          </a:p>
          <a:p>
            <a:r>
              <a:rPr lang="cs-CZ" sz="3600" dirty="0" smtClean="0">
                <a:latin typeface="+mj-lt"/>
              </a:rPr>
              <a:t>Cyklodoprava </a:t>
            </a:r>
            <a:endParaRPr lang="cs-CZ" sz="3600" dirty="0">
              <a:latin typeface="+mj-lt"/>
            </a:endParaRPr>
          </a:p>
        </p:txBody>
      </p:sp>
      <p:sp>
        <p:nvSpPr>
          <p:cNvPr id="6" name="TextovéPole 5"/>
          <p:cNvSpPr txBox="1"/>
          <p:nvPr/>
        </p:nvSpPr>
        <p:spPr>
          <a:xfrm>
            <a:off x="1043608" y="3356992"/>
            <a:ext cx="2727029" cy="400110"/>
          </a:xfrm>
          <a:prstGeom prst="rect">
            <a:avLst/>
          </a:prstGeom>
          <a:noFill/>
        </p:spPr>
        <p:txBody>
          <a:bodyPr wrap="none" rtlCol="0">
            <a:spAutoFit/>
          </a:bodyPr>
          <a:lstStyle/>
          <a:p>
            <a:pPr>
              <a:buFont typeface="Arial" pitchFamily="34" charset="0"/>
              <a:buChar char="•"/>
            </a:pPr>
            <a:r>
              <a:rPr lang="cs-CZ" sz="2000" dirty="0" smtClean="0"/>
              <a:t>Smlouva o spolupráci</a:t>
            </a:r>
            <a:endParaRPr lang="cs-CZ"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1929</TotalTime>
  <Words>1141</Words>
  <Application>Microsoft Office PowerPoint</Application>
  <PresentationFormat>Předvádění na obrazovce (4:3)</PresentationFormat>
  <Paragraphs>147</Paragraphs>
  <Slides>23</Slides>
  <Notes>1</Notes>
  <HiddenSlides>0</HiddenSlides>
  <MMClips>0</MMClips>
  <ScaleCrop>false</ScaleCrop>
  <HeadingPairs>
    <vt:vector size="4" baseType="variant">
      <vt:variant>
        <vt:lpstr>Motiv</vt:lpstr>
      </vt:variant>
      <vt:variant>
        <vt:i4>2</vt:i4>
      </vt:variant>
      <vt:variant>
        <vt:lpstr>Nadpisy snímků</vt:lpstr>
      </vt:variant>
      <vt:variant>
        <vt:i4>23</vt:i4>
      </vt:variant>
    </vt:vector>
  </HeadingPairs>
  <TitlesOfParts>
    <vt:vector size="25" baseType="lpstr">
      <vt:lpstr>Office Theme</vt:lpstr>
      <vt:lpstr>Office Theme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subject/>
  <dc:creator>Kancelar1</dc:creator>
  <dc:description/>
  <cp:lastModifiedBy>Kancelar1</cp:lastModifiedBy>
  <cp:revision>206</cp:revision>
  <dcterms:created xsi:type="dcterms:W3CDTF">2018-09-10T11:28:27Z</dcterms:created>
  <dcterms:modified xsi:type="dcterms:W3CDTF">2020-09-14T10:02:21Z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Předvádění na obrazovce (4:3)</vt:lpwstr>
  </property>
  <property fmtid="{D5CDD505-2E9C-101B-9397-08002B2CF9AE}" pid="9" name="ScaleCrop">
    <vt:bool>false</vt:bool>
  </property>
  <property fmtid="{D5CDD505-2E9C-101B-9397-08002B2CF9AE}" pid="10" name="ShareDoc">
    <vt:bool>false</vt:bool>
  </property>
  <property fmtid="{D5CDD505-2E9C-101B-9397-08002B2CF9AE}" pid="11" name="Slides">
    <vt:i4>28</vt:i4>
  </property>
</Properties>
</file>