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48FC98-69EB-4A3A-B3B5-A7AC380FA7F1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6256C9F-9A00-449B-B4A9-9A77FECE81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EE27-2D89-40AB-B223-EE61EF8E1E25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7CD-8E7D-4F4F-A6E0-E52DBBAE8A1A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F4AF-2BFE-45CB-9C89-80E0AF1DD236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C615-BDDC-43CA-9F6B-8841BDC50EC8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6A41-7EA7-4806-8515-0492D0D61C3E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8667-6F0F-447A-AF74-6C457E6834CF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F377-A534-4216-B490-B62C6C4CFAFA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9C88-E8E2-471C-BDDF-70C65FE2DFA5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3F24-688E-4F50-9BCA-25FC4C2ACCD0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EAF9-52F9-48E4-8621-5E434313E160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5D77701-041A-4347-A4BC-A141553220CF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4C03A1-7F3F-41E6-A4E0-3BF426E1E8A8}" type="datetime1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hyperlink" Target="https://www.znojemskevinarstvi.cz/vyzvy-mas/prv/vyzva-prv-c-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znojemskevinarstvi.cz/vyzvy-mas/prv/vyzva-prv-c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55848"/>
            <a:ext cx="7848872" cy="1673352"/>
          </a:xfrm>
        </p:spPr>
        <p:txBody>
          <a:bodyPr>
            <a:normAutofit fontScale="90000"/>
          </a:bodyPr>
          <a:lstStyle/>
          <a:p>
            <a:pPr marL="514350" indent="-514350" algn="ctr">
              <a:defRPr/>
            </a:pPr>
            <a:r>
              <a:rPr lang="cs-CZ" sz="2700" dirty="0"/>
              <a:t>5. výzva MAS Znojemské vinařství, z.s. k předkládání Žádostí o dotaci v rámci operace 19.2.1 </a:t>
            </a:r>
            <a:br>
              <a:rPr lang="cs-CZ" sz="2700" dirty="0"/>
            </a:br>
            <a:r>
              <a:rPr lang="cs-CZ" sz="2700" dirty="0"/>
              <a:t>Programu rozvoje venkova na období 2014-2020</a:t>
            </a:r>
            <a:br>
              <a:rPr lang="cs-CZ" dirty="0">
                <a:solidFill>
                  <a:srgbClr val="3B7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altLang="cs-CZ" dirty="0"/>
              <a:t>Seminář pro žadatele/příjemce </a:t>
            </a:r>
          </a:p>
          <a:p>
            <a:pPr algn="ctr"/>
            <a:r>
              <a:rPr lang="cs-CZ" altLang="cs-CZ" b="1" dirty="0">
                <a:solidFill>
                  <a:schemeClr val="accent2"/>
                </a:solidFill>
              </a:rPr>
              <a:t>Podání žádosti o dotaci </a:t>
            </a:r>
          </a:p>
          <a:p>
            <a:endParaRPr lang="cs-CZ" dirty="0"/>
          </a:p>
        </p:txBody>
      </p:sp>
      <p:pic>
        <p:nvPicPr>
          <p:cNvPr id="4" name="Obrázek 8" descr="Logo M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17232"/>
            <a:ext cx="1079500" cy="107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8" descr="logo PR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733256"/>
            <a:ext cx="1871662" cy="62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89240"/>
            <a:ext cx="5219700" cy="92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9036496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6. krok</a:t>
            </a: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8778744" cy="4464496"/>
          </a:xfrm>
        </p:spPr>
      </p:pic>
      <p:sp>
        <p:nvSpPr>
          <p:cNvPr id="5" name="TextovéPole 4"/>
          <p:cNvSpPr txBox="1"/>
          <p:nvPr/>
        </p:nvSpPr>
        <p:spPr>
          <a:xfrm>
            <a:off x="467544" y="6021288"/>
            <a:ext cx="828092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            Vyplní se následující kolonky a poté stisknete tlačítko „generovat žádost“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6660232" y="5085184"/>
            <a:ext cx="1656184" cy="504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Postup pro podání žádosti v Portálu farmáře 7. krok</a:t>
            </a:r>
          </a:p>
        </p:txBody>
      </p:sp>
      <p:pic>
        <p:nvPicPr>
          <p:cNvPr id="4" name="Zástupný symbol pro obsah 3" descr="Bez názvu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229600" cy="3259435"/>
          </a:xfrm>
        </p:spPr>
      </p:pic>
      <p:sp>
        <p:nvSpPr>
          <p:cNvPr id="5" name="Šipka doprava 4"/>
          <p:cNvSpPr/>
          <p:nvPr/>
        </p:nvSpPr>
        <p:spPr>
          <a:xfrm rot="8328938">
            <a:off x="8265143" y="3441220"/>
            <a:ext cx="558451" cy="3393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99592" y="5445224"/>
            <a:ext cx="727280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 zpracování se objeví žádost – vyberete a kliknete na „AKCE“ (tužka)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107504" y="3789040"/>
            <a:ext cx="288032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Postup pro podání žádosti v Portálu farmáře 8. krok</a:t>
            </a:r>
            <a:endParaRPr lang="cs-CZ" dirty="0"/>
          </a:p>
        </p:txBody>
      </p:sp>
      <p:pic>
        <p:nvPicPr>
          <p:cNvPr id="4" name="Zástupný symbol pro obsah 3" descr="bez názvu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229600" cy="2927543"/>
          </a:xfrm>
        </p:spPr>
      </p:pic>
      <p:sp>
        <p:nvSpPr>
          <p:cNvPr id="5" name="TextovéPole 4"/>
          <p:cNvSpPr txBox="1"/>
          <p:nvPr/>
        </p:nvSpPr>
        <p:spPr>
          <a:xfrm>
            <a:off x="611560" y="4869160"/>
            <a:ext cx="7488832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Stáhněte žádost o dotaci, uložíte do svého PC, vyplníte a nahrajete žádost vyplněnou. Není nutné nahrávat žádost tentýž den. Žádost doporučujeme projít a vyplnit. Nezapomenout na přílohy (jak povinné, tak nepovinné). 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Důležité: vyplnit pole 13 str. A – plátce/neplátce DPH – otevřou se další listy k vyplnění. Ty je nutné vyplnit. </a:t>
            </a:r>
          </a:p>
        </p:txBody>
      </p:sp>
      <p:pic>
        <p:nvPicPr>
          <p:cNvPr id="6" name="Obrázek 5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Postup pro podání žádosti v Portálu farmáře 9. krok</a:t>
            </a:r>
            <a:endParaRPr lang="cs-CZ" sz="3600" b="0" dirty="0"/>
          </a:p>
        </p:txBody>
      </p:sp>
      <p:pic>
        <p:nvPicPr>
          <p:cNvPr id="4" name="Zástupný symbol pro obsah 3" descr="Bez názvu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3"/>
            <a:ext cx="8229600" cy="3528392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5013176"/>
            <a:ext cx="8136904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Žádost o dotaci nahrajete včetně příloh. Při vyplňování žádosti použijte v menu instruktážní list (v něm je nápověda, co se má vyplnit). Před odesláním zvolte „Kontrola vyplněných údajů“ – chyby, které vám kontrola vyhodila, odstraňte. Poté znovu proveďte kontrolu vyplněných údajů a mělo by být vše vyplněno v pořádku. </a:t>
            </a:r>
          </a:p>
          <a:p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Doporučení: Pečlivě vyplnit list E1 a popsat vlastní hodnocení kritérií včetně doložených příloh. </a:t>
            </a:r>
          </a:p>
          <a:p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Žádost elektronicky NEPODEPISUJTE! Toto je úkol MAS, nikoliv žadatele. </a:t>
            </a:r>
          </a:p>
        </p:txBody>
      </p:sp>
      <p:pic>
        <p:nvPicPr>
          <p:cNvPr id="6" name="Obrázek 5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Postup pro podání žádosti v Portálu farmáře 10. krok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66828"/>
            <a:ext cx="6768751" cy="41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27584" y="1916832"/>
            <a:ext cx="6708418" cy="1080120"/>
          </a:xfrm>
        </p:spPr>
        <p:txBody>
          <a:bodyPr/>
          <a:lstStyle/>
          <a:p>
            <a:r>
              <a:rPr lang="cs-CZ" dirty="0"/>
              <a:t>Po odeslání Vaší Žádosti o dotaci přes Portál Farmáře dojde následně k její kontrole ze strany MAS. V případě, že Žádost o dotaci nebude obsahovat žádné chyby, bude vrácena žadateli a následuje postup zobrazený na dalších </a:t>
            </a:r>
            <a:r>
              <a:rPr lang="cs-CZ" dirty="0" err="1"/>
              <a:t>slidech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880826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915816" y="188640"/>
            <a:ext cx="6228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Postup pro podání žádosti </a:t>
            </a:r>
          </a:p>
          <a:p>
            <a:r>
              <a:rPr lang="cs-CZ" sz="32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v Portálu farmáře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1504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Postup pro podání žádosti </a:t>
            </a:r>
            <a:br>
              <a:rPr lang="cs-CZ" sz="4000" dirty="0"/>
            </a:br>
            <a:r>
              <a:rPr lang="cs-CZ" sz="4000" dirty="0"/>
              <a:t>v Portálu farmáře</a:t>
            </a:r>
            <a:br>
              <a:rPr lang="cs-CZ" sz="4800" dirty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5823"/>
            <a:ext cx="8229600" cy="3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7488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Postup pro podání žádosti </a:t>
            </a:r>
            <a:br>
              <a:rPr lang="cs-CZ" sz="4000" dirty="0"/>
            </a:br>
            <a:r>
              <a:rPr lang="cs-CZ" sz="4000" dirty="0"/>
              <a:t>v Portálu farmáře</a:t>
            </a:r>
            <a:br>
              <a:rPr lang="cs-CZ" sz="4800" dirty="0"/>
            </a:b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4070"/>
            <a:ext cx="8229600" cy="318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Postup pro podání žádosti </a:t>
            </a:r>
            <a:br>
              <a:rPr lang="cs-CZ" sz="3600" dirty="0"/>
            </a:br>
            <a:r>
              <a:rPr lang="cs-CZ" sz="3600" dirty="0"/>
              <a:t>v Portálu farmáře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" y="1811337"/>
            <a:ext cx="78581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252520" cy="125106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Zřízení přístupu do Portálu farmáře </a:t>
            </a: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Přihlášení do Portálu farmáře</a:t>
            </a:r>
            <a:endParaRPr lang="cs-CZ" sz="2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accent3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cs-CZ" altLang="cs-CZ" sz="1600" dirty="0"/>
              <a:t> </a:t>
            </a:r>
            <a:r>
              <a:rPr lang="cs-CZ" altLang="cs-CZ" sz="1600" b="1" dirty="0"/>
              <a:t>Portál Farmáře (dále jen PF)</a:t>
            </a:r>
            <a:r>
              <a:rPr lang="cs-CZ" altLang="cs-CZ" sz="1600" dirty="0"/>
              <a:t> je hlavním komunikačním nástrojem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1600" dirty="0"/>
              <a:t>  Přístup do PF získá žadatel osobně na podatelně RO SZIF nebo prostřednictvím datové schránky žadatele o dotaci nebo e-Podatelny s elektronickým podpisem žadatele (nelze zaslat poštou)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1600" dirty="0"/>
              <a:t>  S sebou je nutné mít: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 FO – OP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 PO – Výpis z OR (ne starší 3 měsíce)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  Žadatel musí vyplnit „Žádost o přístup do portálu </a:t>
            </a:r>
            <a:r>
              <a:rPr lang="cs-CZ" altLang="cs-CZ" sz="1600" dirty="0" err="1"/>
              <a:t>eagri</a:t>
            </a:r>
            <a:r>
              <a:rPr lang="cs-CZ" altLang="cs-CZ" sz="1600" dirty="0"/>
              <a:t> a do Portálu Farmáře   SZIF“ – ke stažení na </a:t>
            </a:r>
            <a:r>
              <a:rPr lang="cs-CZ" sz="1600" dirty="0">
                <a:hlinkClick r:id="rId2"/>
              </a:rPr>
              <a:t>https://www.znojemskevinarstvi.cz/vyzvy-mas/prv/vyzva-prv-c-4</a:t>
            </a:r>
            <a:endParaRPr lang="cs-CZ" sz="1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 err="1"/>
              <a:t>ŽoD</a:t>
            </a:r>
            <a:r>
              <a:rPr lang="cs-CZ" altLang="cs-CZ" sz="1600" dirty="0"/>
              <a:t> musí být vygenerována z účtu PF žadatele samostatně za každou </a:t>
            </a:r>
            <a:r>
              <a:rPr lang="cs-CZ" altLang="cs-CZ" sz="1600" dirty="0" err="1"/>
              <a:t>Fichi</a:t>
            </a:r>
            <a:endParaRPr lang="cs-CZ" altLang="cs-CZ" sz="1600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PF je přístupný přes </a:t>
            </a:r>
            <a:r>
              <a:rPr lang="cs-CZ" altLang="cs-CZ" sz="1600" dirty="0">
                <a:hlinkClick r:id="rId3"/>
              </a:rPr>
              <a:t>www.</a:t>
            </a:r>
            <a:r>
              <a:rPr lang="cs-CZ" altLang="cs-CZ" sz="1600" dirty="0" err="1">
                <a:hlinkClick r:id="rId3"/>
              </a:rPr>
              <a:t>szif.cz</a:t>
            </a:r>
            <a:r>
              <a:rPr lang="cs-CZ" altLang="cs-CZ" sz="1600" dirty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Podrobný postup pro vygenerování a vyplnění žádosti, naleznete v příručce Návod na generování žádosti o dotaci přes MAS (ke stažení na </a:t>
            </a:r>
            <a:r>
              <a:rPr lang="cs-CZ" sz="1600" dirty="0">
                <a:hlinkClick r:id="rId4"/>
              </a:rPr>
              <a:t>www.</a:t>
            </a:r>
            <a:r>
              <a:rPr lang="cs-CZ" sz="1600" dirty="0" err="1">
                <a:hlinkClick r:id="rId4"/>
              </a:rPr>
              <a:t>znojemskevinarstvi.cz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vyzvy</a:t>
            </a:r>
            <a:r>
              <a:rPr lang="cs-CZ" sz="1600" dirty="0">
                <a:hlinkClick r:id="rId4"/>
              </a:rPr>
              <a:t>-mas/</a:t>
            </a:r>
            <a:r>
              <a:rPr lang="cs-CZ" sz="1600" dirty="0" err="1">
                <a:hlinkClick r:id="rId4"/>
              </a:rPr>
              <a:t>prv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vyzva</a:t>
            </a:r>
            <a:r>
              <a:rPr lang="cs-CZ" sz="1600" dirty="0">
                <a:hlinkClick r:id="rId4"/>
              </a:rPr>
              <a:t>-</a:t>
            </a:r>
            <a:r>
              <a:rPr lang="cs-CZ" sz="1600" dirty="0" err="1">
                <a:hlinkClick r:id="rId4"/>
              </a:rPr>
              <a:t>prv</a:t>
            </a:r>
            <a:r>
              <a:rPr lang="cs-CZ" sz="1600" dirty="0">
                <a:hlinkClick r:id="rId4"/>
              </a:rPr>
              <a:t>-c-4</a:t>
            </a:r>
            <a:r>
              <a:rPr lang="cs-CZ" altLang="cs-CZ" sz="1600" dirty="0"/>
              <a:t> nebo www.</a:t>
            </a:r>
            <a:r>
              <a:rPr lang="cs-CZ" altLang="cs-CZ" sz="1600" dirty="0" err="1"/>
              <a:t>szif.cz</a:t>
            </a:r>
            <a:r>
              <a:rPr lang="cs-CZ" altLang="cs-CZ" sz="1600" dirty="0"/>
              <a:t>)</a:t>
            </a:r>
          </a:p>
          <a:p>
            <a:endParaRPr lang="cs-CZ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013176"/>
            <a:ext cx="3755713" cy="12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8" descr="Logo MA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116632"/>
            <a:ext cx="503436" cy="50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do Portálu farmáře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dirty="0"/>
              <a:t>Po kliknutí na záložku Portál Farmáře se zobrazí okno pro přihlášení, kde žadatel zadá uživatelské jméno a heslo a potvrdí kliknutím na Přihlášení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066829" cy="416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8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3265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Podání Žádosti o dotaci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3"/>
              </a:spcBef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dirty="0">
              <a:ea typeface="Microsoft YaHei" charset="-122"/>
            </a:endParaRPr>
          </a:p>
          <a:p>
            <a:pPr>
              <a:spcBef>
                <a:spcPts val="363"/>
              </a:spcBef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1700" dirty="0">
                <a:ea typeface="Microsoft YaHei" charset="-122"/>
              </a:rPr>
              <a:t>Žadatel podává kompletně </a:t>
            </a:r>
            <a:r>
              <a:rPr lang="cs-CZ" altLang="cs-CZ" sz="1700" b="1" dirty="0">
                <a:solidFill>
                  <a:schemeClr val="accent1"/>
                </a:solidFill>
                <a:ea typeface="Microsoft YaHei" charset="-122"/>
              </a:rPr>
              <a:t>vyplněný formulář </a:t>
            </a:r>
            <a:r>
              <a:rPr lang="cs-CZ" altLang="cs-CZ" sz="1700" b="1" dirty="0" err="1">
                <a:solidFill>
                  <a:schemeClr val="accent1"/>
                </a:solidFill>
                <a:ea typeface="Microsoft YaHei" charset="-122"/>
              </a:rPr>
              <a:t>ŽoD</a:t>
            </a:r>
            <a:r>
              <a:rPr lang="cs-CZ" altLang="cs-CZ" sz="1700" b="1" dirty="0">
                <a:solidFill>
                  <a:schemeClr val="accent1"/>
                </a:solidFill>
                <a:ea typeface="Microsoft YaHei" charset="-122"/>
              </a:rPr>
              <a:t> na MAS přes Portál farmáře, </a:t>
            </a:r>
            <a:r>
              <a:rPr lang="cs-CZ" altLang="cs-CZ" sz="1700" dirty="0">
                <a:solidFill>
                  <a:schemeClr val="accent1"/>
                </a:solidFill>
                <a:ea typeface="Microsoft YaHei" charset="-122"/>
              </a:rPr>
              <a:t>v </a:t>
            </a:r>
            <a:r>
              <a:rPr lang="cs-CZ" altLang="cs-CZ" sz="1700" b="1" dirty="0">
                <a:solidFill>
                  <a:schemeClr val="accent1"/>
                </a:solidFill>
                <a:ea typeface="Microsoft YaHei" charset="-122"/>
              </a:rPr>
              <a:t>termínu od 26. 03. 2021 do 26. 04. 2021</a:t>
            </a:r>
            <a:endParaRPr lang="cs-CZ" altLang="cs-CZ" sz="1700" dirty="0">
              <a:solidFill>
                <a:schemeClr val="accent1"/>
              </a:solidFill>
              <a:ea typeface="Microsoft YaHei" charset="-122"/>
            </a:endParaRPr>
          </a:p>
          <a:p>
            <a:pPr>
              <a:spcBef>
                <a:spcPts val="363"/>
              </a:spcBef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1700" dirty="0">
                <a:ea typeface="Verdana" pitchFamily="32" charset="0"/>
                <a:cs typeface="Verdana" pitchFamily="32" charset="0"/>
              </a:rPr>
              <a:t>MAS zveřejní Seznam přijatých žádosti na internetových stránkách </a:t>
            </a:r>
            <a:r>
              <a:rPr lang="cs-CZ" altLang="cs-CZ" sz="1700" b="1" dirty="0">
                <a:solidFill>
                  <a:schemeClr val="accent6"/>
                </a:solidFill>
                <a:ea typeface="Verdana" pitchFamily="32" charset="0"/>
                <a:cs typeface="Verdana" pitchFamily="32" charset="0"/>
              </a:rPr>
              <a:t>do 5</a:t>
            </a:r>
            <a:r>
              <a:rPr lang="cs-CZ" altLang="cs-CZ" sz="1700" dirty="0">
                <a:solidFill>
                  <a:schemeClr val="accent6"/>
                </a:solidFill>
                <a:ea typeface="Verdana" pitchFamily="32" charset="0"/>
                <a:cs typeface="Verdana" pitchFamily="32" charset="0"/>
              </a:rPr>
              <a:t> </a:t>
            </a:r>
            <a:r>
              <a:rPr lang="cs-CZ" altLang="cs-CZ" sz="1700" b="1" dirty="0">
                <a:solidFill>
                  <a:schemeClr val="accent6"/>
                </a:solidFill>
                <a:ea typeface="Verdana" pitchFamily="32" charset="0"/>
                <a:cs typeface="Verdana" pitchFamily="32" charset="0"/>
              </a:rPr>
              <a:t>pracovních dní </a:t>
            </a:r>
            <a:r>
              <a:rPr lang="cs-CZ" altLang="cs-CZ" sz="1700" dirty="0">
                <a:ea typeface="Verdana" pitchFamily="32" charset="0"/>
                <a:cs typeface="Verdana" pitchFamily="32" charset="0"/>
              </a:rPr>
              <a:t>od ukončení příjmu</a:t>
            </a:r>
            <a:endParaRPr lang="en-US" altLang="cs-CZ" sz="1700" dirty="0">
              <a:ea typeface="Verdana" pitchFamily="32" charset="0"/>
              <a:cs typeface="Verdana" pitchFamily="32" charset="0"/>
            </a:endParaRPr>
          </a:p>
          <a:p>
            <a:endParaRPr lang="cs-CZ" dirty="0"/>
          </a:p>
        </p:txBody>
      </p:sp>
      <p:pic>
        <p:nvPicPr>
          <p:cNvPr id="4" name="Obrázek 8" descr="Logo M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3265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Autofit/>
          </a:bodyPr>
          <a:lstStyle/>
          <a:p>
            <a:r>
              <a:rPr lang="cs-CZ" sz="3200" dirty="0"/>
              <a:t>Postup pro podání žádosti v Portálu farmáře 1. krok</a:t>
            </a:r>
          </a:p>
        </p:txBody>
      </p:sp>
      <p:pic>
        <p:nvPicPr>
          <p:cNvPr id="8" name="Zástupný symbol pro obsah 7" descr="postup vygenerování žádosti 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0106"/>
            <a:ext cx="8229600" cy="4575412"/>
          </a:xfrm>
        </p:spPr>
      </p:pic>
      <p:pic>
        <p:nvPicPr>
          <p:cNvPr id="9" name="Obrázek 8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2. krok</a:t>
            </a:r>
          </a:p>
        </p:txBody>
      </p:sp>
      <p:pic>
        <p:nvPicPr>
          <p:cNvPr id="6" name="Zástupný symbol pro obsah 5" descr="postup vygenerování žádosti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37486" cy="4879465"/>
          </a:xfrm>
        </p:spPr>
      </p:pic>
      <p:pic>
        <p:nvPicPr>
          <p:cNvPr id="7" name="Obrázek 6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3. krok</a:t>
            </a:r>
          </a:p>
        </p:txBody>
      </p:sp>
      <p:pic>
        <p:nvPicPr>
          <p:cNvPr id="4" name="Zástupný symbol pro obsah 3" descr="postup vygenerovani zadosti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09" y="1628800"/>
            <a:ext cx="8769253" cy="4968552"/>
          </a:xfrm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4. krok</a:t>
            </a:r>
          </a:p>
        </p:txBody>
      </p:sp>
      <p:pic>
        <p:nvPicPr>
          <p:cNvPr id="4" name="Zástupný symbol pro obsah 3" descr="postup generování žádosti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8089"/>
            <a:ext cx="8229600" cy="3939447"/>
          </a:xfrm>
        </p:spPr>
      </p:pic>
      <p:sp>
        <p:nvSpPr>
          <p:cNvPr id="5" name="TextovéPole 4"/>
          <p:cNvSpPr txBox="1"/>
          <p:nvPr/>
        </p:nvSpPr>
        <p:spPr>
          <a:xfrm>
            <a:off x="251520" y="6093296"/>
            <a:ext cx="87129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Poté musíte rolovat dolů a vybrat správnou výzvu pro MAS Znojemské vinařství, z.s.</a:t>
            </a:r>
          </a:p>
        </p:txBody>
      </p:sp>
      <p:pic>
        <p:nvPicPr>
          <p:cNvPr id="6" name="Obrázek 5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928992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5. krok</a:t>
            </a:r>
          </a:p>
        </p:txBody>
      </p:sp>
      <p:pic>
        <p:nvPicPr>
          <p:cNvPr id="4" name="Zástupný symbol pro obsah 3" descr="postup 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5593"/>
            <a:ext cx="8229600" cy="3384439"/>
          </a:xfrm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237</TotalTime>
  <Words>673</Words>
  <Application>Microsoft Office PowerPoint</Application>
  <PresentationFormat>Předvádění na obrazovce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5. výzva MAS Znojemské vinařství, z.s. k předkládání Žádostí o dotaci v rámci operace 19.2.1  Programu rozvoje venkova na období 2014-2020 </vt:lpstr>
      <vt:lpstr>Zřízení přístupu do Portálu farmáře I Přihlášení do Portálu farmáře</vt:lpstr>
      <vt:lpstr>Přihlášení do Portálu farmáře</vt:lpstr>
      <vt:lpstr>Podání Žádosti o dotaci</vt:lpstr>
      <vt:lpstr>Postup pro podání žádosti v Portálu farmáře 1. krok</vt:lpstr>
      <vt:lpstr>Postup pro podání žádosti v Portálu farmáře 2. krok</vt:lpstr>
      <vt:lpstr>Postup pro podání žádosti v Portálu farmáře 3. krok</vt:lpstr>
      <vt:lpstr>Postup pro podání žádosti v Portálu farmáře 4. krok</vt:lpstr>
      <vt:lpstr>Postup pro podání žádosti v Portálu farmáře 5. krok</vt:lpstr>
      <vt:lpstr>Postup pro podání žádosti v Portálu farmáře 6. krok</vt:lpstr>
      <vt:lpstr>Postup pro podání žádosti v Portálu farmáře 7. krok</vt:lpstr>
      <vt:lpstr>Postup pro podání žádosti v Portálu farmáře 8. krok</vt:lpstr>
      <vt:lpstr>Postup pro podání žádosti v Portálu farmáře 9. krok</vt:lpstr>
      <vt:lpstr>Postup pro podání žádosti v Portálu farmáře 10. krok</vt:lpstr>
      <vt:lpstr>Prezentace aplikace PowerPoint</vt:lpstr>
      <vt:lpstr>Postup pro podání žádosti  v Portálu farmáře </vt:lpstr>
      <vt:lpstr>Postup pro podání žádosti  v Portálu farmáře </vt:lpstr>
      <vt:lpstr>Postup pro podání žádosti  v Portálu farmáře</vt:lpstr>
      <vt:lpstr>Děkujeme za pozornost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výzva MAS Znojemské vinařství, z.s. k předkládání Žádostí o dotaci v rámci operace 19.2.1 Programu rozvoje venkova na období 2014-2020</dc:title>
  <dc:creator>Kancelar4</dc:creator>
  <cp:lastModifiedBy>Misa</cp:lastModifiedBy>
  <cp:revision>27</cp:revision>
  <dcterms:created xsi:type="dcterms:W3CDTF">2020-04-01T10:31:08Z</dcterms:created>
  <dcterms:modified xsi:type="dcterms:W3CDTF">2021-05-12T17:57:12Z</dcterms:modified>
</cp:coreProperties>
</file>