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2" r:id="rId6"/>
    <p:sldId id="317" r:id="rId7"/>
    <p:sldId id="282" r:id="rId8"/>
    <p:sldId id="290" r:id="rId9"/>
    <p:sldId id="310" r:id="rId10"/>
    <p:sldId id="311" r:id="rId11"/>
    <p:sldId id="312" r:id="rId12"/>
    <p:sldId id="267" r:id="rId13"/>
    <p:sldId id="296" r:id="rId14"/>
    <p:sldId id="313" r:id="rId15"/>
    <p:sldId id="314" r:id="rId16"/>
    <p:sldId id="315" r:id="rId17"/>
    <p:sldId id="316" r:id="rId18"/>
    <p:sldId id="297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590" autoAdjust="0"/>
  </p:normalViewPr>
  <p:slideViewPr>
    <p:cSldViewPr>
      <p:cViewPr>
        <p:scale>
          <a:sx n="120" d="100"/>
          <a:sy n="120" d="100"/>
        </p:scale>
        <p:origin x="-1278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9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F28E29-4CE5-469A-BEFB-A4814E1B69B1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1FD03-0F7A-439C-AE4C-449791E2421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6E61448-3F7C-4808-A236-9B60A258125D}" type="datetimeFigureOut">
              <a:rPr lang="cs-CZ" smtClean="0"/>
              <a:pPr/>
              <a:t>9. 11. 2021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4CA16A-B066-4908-8548-EECA1BB2F5D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42424" y="3501008"/>
            <a:ext cx="9167696" cy="1199704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38100">
                  <a:solidFill>
                    <a:srgbClr val="00B050"/>
                  </a:solidFill>
                </a:ln>
                <a:solidFill>
                  <a:srgbClr val="0099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cs-CZ" sz="5400" b="1" spc="50" dirty="0" smtClean="0">
                <a:ln w="38100">
                  <a:solidFill>
                    <a:srgbClr val="00B050"/>
                  </a:solidFill>
                </a:ln>
                <a:solidFill>
                  <a:srgbClr val="FFC0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Rozvíjet vzdělávání</a:t>
            </a:r>
          </a:p>
          <a:p>
            <a:pPr algn="ctr"/>
            <a:endParaRPr lang="cs-CZ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-4968" y="188640"/>
            <a:ext cx="91489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Výzva č. 10</a:t>
            </a:r>
            <a:b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</a:br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MAS Znojemské vinařství, z.s</a:t>
            </a:r>
            <a:r>
              <a:rPr lang="cs-CZ" sz="5400" b="1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rebuchet MS" pitchFamily="34" charset="0"/>
              </a:rPr>
              <a:t>.</a:t>
            </a:r>
            <a:endParaRPr lang="cs-CZ" sz="5400" b="1" spc="50" dirty="0">
              <a:ln w="11430">
                <a:solidFill>
                  <a:schemeClr val="accent1">
                    <a:lumMod val="75000"/>
                  </a:schemeClr>
                </a:solidFill>
              </a:ln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845296" y="4841523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Ing. Jana Procházková</a:t>
            </a:r>
            <a:endParaRPr lang="cs-CZ" sz="2400" b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41248"/>
          </a:xfrm>
        </p:spPr>
        <p:txBody>
          <a:bodyPr/>
          <a:lstStyle/>
          <a:p>
            <a:pPr algn="ctr"/>
            <a:r>
              <a:rPr lang="cs-CZ" dirty="0" smtClean="0">
                <a:latin typeface="Trebuchet MS" pitchFamily="34" charset="0"/>
              </a:rPr>
              <a:t>Infrastruktura ZŠ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0" y="980728"/>
            <a:ext cx="9144000" cy="67667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Trebuchet MS" pitchFamily="34" charset="0"/>
              </a:rPr>
              <a:t>HLAVNÍ PODPOROVANÉ AKTIVITY</a:t>
            </a:r>
            <a:endParaRPr lang="cs-CZ" b="1" dirty="0">
              <a:latin typeface="Trebuchet MS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79512" y="1412776"/>
            <a:ext cx="6840760" cy="3096344"/>
          </a:xfrm>
        </p:spPr>
        <p:txBody>
          <a:bodyPr>
            <a:noAutofit/>
          </a:bodyPr>
          <a:lstStyle/>
          <a:p>
            <a:pPr lvl="1">
              <a:buNone/>
            </a:pPr>
            <a:endParaRPr lang="cs-CZ" sz="1550" dirty="0" smtClean="0"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Stavby, st. práce </a:t>
            </a: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(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výstavba infrastruktury vč. přípojky pro inženýrské sítě + vč. bezbariérovosti)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Rekonstrukce a st. úpravy </a:t>
            </a: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(s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távající infrastruktura vč. bezbariérovosti)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Nákup pozemků, nemovitostí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Vnitřní konektivita školy a připojení k internetu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Pořízení: 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Vybavení budov a učeben, kompenzačních pomůcek (vč. odůvodnění)</a:t>
            </a:r>
          </a:p>
          <a:p>
            <a:pPr>
              <a:buFont typeface="Wingdings" pitchFamily="2" charset="2"/>
              <a:buChar char="Ø"/>
            </a:pPr>
            <a:endParaRPr lang="cs-CZ" sz="1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rgbClr val="C00000"/>
                </a:solidFill>
                <a:latin typeface="Trebuchet MS" pitchFamily="34" charset="0"/>
              </a:rPr>
              <a:t>Specifická pravidla č. 68 (od str. 30 pro ZŠ)</a:t>
            </a:r>
            <a:endParaRPr lang="cs-CZ" sz="2400" dirty="0" smtClean="0">
              <a:latin typeface="Trebuchet MS" pitchFamily="34" charset="0"/>
            </a:endParaRPr>
          </a:p>
          <a:p>
            <a:pPr lvl="1"/>
            <a:endParaRPr lang="cs-CZ" sz="1550" dirty="0" smtClean="0">
              <a:latin typeface="Arial Narrow" panose="020B0606020202030204" pitchFamily="34" charset="0"/>
            </a:endParaRPr>
          </a:p>
          <a:p>
            <a:endParaRPr lang="cs-CZ" sz="1550" b="1" dirty="0">
              <a:latin typeface="Arial Narrow" panose="020B0606020202030204" pitchFamily="34" charset="0"/>
            </a:endParaRPr>
          </a:p>
          <a:p>
            <a:endParaRPr lang="cs-CZ" sz="1550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611560" y="573792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12932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7" y="18864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INFRASTRUKTURA ZŠ</a:t>
            </a:r>
            <a:endParaRPr lang="cs-CZ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grpSp>
        <p:nvGrpSpPr>
          <p:cNvPr id="3" name="Skupina 5"/>
          <p:cNvGrpSpPr/>
          <p:nvPr/>
        </p:nvGrpSpPr>
        <p:grpSpPr>
          <a:xfrm>
            <a:off x="467544" y="5877272"/>
            <a:ext cx="8172908" cy="1149467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2" name="TextovéPole 11"/>
          <p:cNvSpPr txBox="1"/>
          <p:nvPr/>
        </p:nvSpPr>
        <p:spPr>
          <a:xfrm>
            <a:off x="899592" y="1268760"/>
            <a:ext cx="77048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</a:t>
            </a:r>
            <a:r>
              <a:rPr lang="cs-CZ" sz="3200" b="1" dirty="0" smtClean="0">
                <a:latin typeface="Trebuchet MS" pitchFamily="34" charset="0"/>
              </a:rPr>
              <a:t>Hl. aktivity (min. 85 % CZV</a:t>
            </a:r>
          </a:p>
          <a:p>
            <a:pPr>
              <a:buFont typeface="Wingdings" pitchFamily="2" charset="2"/>
              <a:buChar char="q"/>
            </a:pPr>
            <a:endParaRPr lang="cs-CZ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rebuchet MS" pitchFamily="34" charset="0"/>
              </a:rPr>
              <a:t>Hl. zaměření musí mít vazbu na:</a:t>
            </a:r>
          </a:p>
          <a:p>
            <a:pPr lvl="1"/>
            <a:r>
              <a:rPr lang="cs-CZ" sz="2400" u="sng" dirty="0" smtClean="0">
                <a:latin typeface="Trebuchet MS" pitchFamily="34" charset="0"/>
              </a:rPr>
              <a:t>Klíčové kompetence!</a:t>
            </a:r>
          </a:p>
          <a:p>
            <a:pPr lvl="2"/>
            <a:r>
              <a:rPr lang="cs-CZ" sz="2400" dirty="0" smtClean="0">
                <a:latin typeface="Trebuchet MS" pitchFamily="34" charset="0"/>
              </a:rPr>
              <a:t>Jazyky; přírodní vědy; technické a řemeslné obory; digitální technologie</a:t>
            </a:r>
          </a:p>
          <a:p>
            <a:pPr lvl="1"/>
            <a:r>
              <a:rPr lang="cs-CZ" sz="2400" u="sng" dirty="0" smtClean="0">
                <a:latin typeface="Trebuchet MS" pitchFamily="34" charset="0"/>
              </a:rPr>
              <a:t>Bezbariérovost</a:t>
            </a:r>
            <a:r>
              <a:rPr lang="cs-CZ" sz="2800" b="1" u="sng" dirty="0" smtClean="0">
                <a:latin typeface="Trebuchet MS" pitchFamily="34" charset="0"/>
              </a:rPr>
              <a:t>!</a:t>
            </a:r>
          </a:p>
          <a:p>
            <a:r>
              <a:rPr lang="cs-CZ" sz="2000" b="1" dirty="0" smtClean="0"/>
              <a:t>JE MOŽNÉ:</a:t>
            </a:r>
          </a:p>
          <a:p>
            <a:r>
              <a:rPr lang="cs-CZ" sz="2000" dirty="0" smtClean="0"/>
              <a:t>Ve vazbě na 1 a více aktivit lze podpora vnitřní konektivity a připojení k internetu a aktivity vedoucí k </a:t>
            </a:r>
            <a:r>
              <a:rPr lang="cs-CZ" sz="2000" dirty="0" err="1" smtClean="0"/>
              <a:t>soc</a:t>
            </a:r>
            <a:r>
              <a:rPr lang="cs-CZ" sz="2000" dirty="0" smtClean="0"/>
              <a:t>. inkluzi:	</a:t>
            </a:r>
          </a:p>
          <a:p>
            <a:pPr lvl="1"/>
            <a:r>
              <a:rPr lang="cs-CZ" dirty="0" smtClean="0"/>
              <a:t>Kompenzační pomůcky; staveb. úpravy; vybavení poradenských pracovišť</a:t>
            </a:r>
          </a:p>
          <a:p>
            <a:pPr lvl="1"/>
            <a:endParaRPr lang="cs-CZ" sz="2800" b="1" u="sng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401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INFRASTRUKTURA ZŠ</a:t>
            </a:r>
            <a:b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</a:br>
            <a:r>
              <a:rPr lang="cs-CZ" dirty="0" smtClean="0"/>
              <a:t> 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67544" y="5597860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cxnSp>
        <p:nvCxnSpPr>
          <p:cNvPr id="9" name="Přímá spojnice 8"/>
          <p:cNvCxnSpPr/>
          <p:nvPr/>
        </p:nvCxnSpPr>
        <p:spPr>
          <a:xfrm>
            <a:off x="683568" y="5229200"/>
            <a:ext cx="792088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187624" y="1196753"/>
            <a:ext cx="4608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rebuchet MS" pitchFamily="34" charset="0"/>
              </a:rPr>
              <a:t>Hl. aktivity (min. 85 % CZV)</a:t>
            </a:r>
          </a:p>
          <a:p>
            <a:endParaRPr lang="cs-CZ" sz="2800" dirty="0" smtClean="0">
              <a:latin typeface="Trebuchet MS" pitchFamily="34" charset="0"/>
            </a:endParaRPr>
          </a:p>
          <a:p>
            <a:endParaRPr lang="cs-CZ" sz="2800" dirty="0">
              <a:latin typeface="Trebuchet MS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9552" y="2060849"/>
            <a:ext cx="5328592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b="1" dirty="0" err="1" smtClean="0">
                <a:latin typeface="Trebuchet MS" pitchFamily="34" charset="0"/>
              </a:rPr>
              <a:t>Kompet</a:t>
            </a:r>
            <a:r>
              <a:rPr lang="cs-CZ" sz="1600" b="1" dirty="0" smtClean="0">
                <a:latin typeface="Trebuchet MS" pitchFamily="34" charset="0"/>
              </a:rPr>
              <a:t>. </a:t>
            </a:r>
            <a:r>
              <a:rPr lang="cs-CZ" sz="1600" b="1" dirty="0" err="1" smtClean="0">
                <a:latin typeface="Trebuchet MS" pitchFamily="34" charset="0"/>
              </a:rPr>
              <a:t>Digit</a:t>
            </a:r>
            <a:r>
              <a:rPr lang="cs-CZ" sz="1600" b="1" dirty="0" smtClean="0">
                <a:latin typeface="Trebuchet MS" pitchFamily="34" charset="0"/>
              </a:rPr>
              <a:t>. technologie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>
                <a:latin typeface="Trebuchet MS" pitchFamily="34" charset="0"/>
              </a:rPr>
              <a:t>Podporována s vazbou na další klíč. kompetence</a:t>
            </a:r>
          </a:p>
          <a:p>
            <a:pPr>
              <a:buFont typeface="Wingdings" pitchFamily="2" charset="2"/>
              <a:buChar char="Ø"/>
            </a:pPr>
            <a:r>
              <a:rPr lang="cs-CZ" sz="1600" b="1" dirty="0" smtClean="0">
                <a:latin typeface="Trebuchet MS" pitchFamily="34" charset="0"/>
              </a:rPr>
              <a:t>Odborná učebna informatiky</a:t>
            </a:r>
          </a:p>
          <a:p>
            <a:pPr lvl="1">
              <a:buFont typeface="Wingdings" pitchFamily="2" charset="2"/>
              <a:buChar char="Ø"/>
            </a:pPr>
            <a:r>
              <a:rPr lang="cs-CZ" sz="1600" dirty="0" smtClean="0">
                <a:latin typeface="Trebuchet MS" pitchFamily="34" charset="0"/>
              </a:rPr>
              <a:t>Relevantní – pokud záměr v MAP v seznamu      projektových záměrů</a:t>
            </a:r>
          </a:p>
          <a:p>
            <a:pPr marL="342900" lvl="1" indent="-342900">
              <a:buFont typeface="Wingdings" pitchFamily="2" charset="2"/>
              <a:buChar char="Ø"/>
            </a:pPr>
            <a:r>
              <a:rPr lang="cs-CZ" sz="1600" b="1" dirty="0" smtClean="0">
                <a:latin typeface="Trebuchet MS" pitchFamily="34" charset="0"/>
              </a:rPr>
              <a:t>Je možné zajistit bezbariérovost celé ŠKOLY s přístupem do školních družin/klubů v areálu školy: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cs-CZ" sz="1600" dirty="0" err="1" smtClean="0">
                <a:latin typeface="Trebuchet MS" pitchFamily="34" charset="0"/>
              </a:rPr>
              <a:t>Bezbar</a:t>
            </a:r>
            <a:r>
              <a:rPr lang="cs-CZ" sz="1600" dirty="0" smtClean="0">
                <a:latin typeface="Trebuchet MS" pitchFamily="34" charset="0"/>
              </a:rPr>
              <a:t>. školní družiny/klubu nelze jako samostatný projekt</a:t>
            </a:r>
          </a:p>
          <a:p>
            <a:pPr marL="742950" lvl="2" indent="-342900">
              <a:buFont typeface="Wingdings" pitchFamily="2" charset="2"/>
              <a:buChar char="Ø"/>
            </a:pPr>
            <a:r>
              <a:rPr lang="cs-CZ" sz="1600" dirty="0" smtClean="0">
                <a:latin typeface="Trebuchet MS" pitchFamily="34" charset="0"/>
              </a:rPr>
              <a:t>Nelze navyšovat kapacity školních družin/klubů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51905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INFRASTRUKTURA ZŠ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67544" y="5597860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8" name="TextovéPole 7"/>
          <p:cNvSpPr txBox="1"/>
          <p:nvPr/>
        </p:nvSpPr>
        <p:spPr>
          <a:xfrm>
            <a:off x="1763688" y="1196752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sz="2800" dirty="0" smtClean="0">
                <a:latin typeface="Trebuchet MS" pitchFamily="34" charset="0"/>
              </a:rPr>
              <a:t>Hl. aktivity (min. 85 % CZV </a:t>
            </a:r>
            <a:endParaRPr lang="cs-CZ" sz="2800" dirty="0">
              <a:latin typeface="Trebuchet MS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971600" y="2132856"/>
            <a:ext cx="72728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cs-CZ" sz="2800" b="1" dirty="0" smtClean="0">
                <a:latin typeface="Trebuchet MS" pitchFamily="34" charset="0"/>
              </a:rPr>
              <a:t>Nelze !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latin typeface="Trebuchet MS" pitchFamily="34" charset="0"/>
              </a:rPr>
              <a:t>Rekonstrukce budov pouze z důvodu špatného technické stavu !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latin typeface="Trebuchet MS" pitchFamily="34" charset="0"/>
              </a:rPr>
              <a:t>Nelze jen na kompetence, nelze jen konektivita (předchozí slajdy)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latin typeface="Trebuchet MS" pitchFamily="34" charset="0"/>
              </a:rPr>
              <a:t>Nelze nové IZO (není možné financovat nove ZŠ)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latin typeface="Trebuchet MS" pitchFamily="34" charset="0"/>
              </a:rPr>
              <a:t>Nelze rekonstrukci kmenových učeben</a:t>
            </a:r>
          </a:p>
          <a:p>
            <a:pPr lvl="1">
              <a:buFont typeface="Wingdings" pitchFamily="2" charset="2"/>
              <a:buChar char="Ø"/>
            </a:pPr>
            <a:r>
              <a:rPr lang="cs-CZ" sz="2000" dirty="0" smtClean="0">
                <a:latin typeface="Trebuchet MS" pitchFamily="34" charset="0"/>
              </a:rPr>
              <a:t>Nelze </a:t>
            </a:r>
            <a:r>
              <a:rPr lang="cs-CZ" sz="2000" dirty="0" err="1" smtClean="0">
                <a:latin typeface="Trebuchet MS" pitchFamily="34" charset="0"/>
              </a:rPr>
              <a:t>ŽoP</a:t>
            </a:r>
            <a:r>
              <a:rPr lang="cs-CZ" sz="2000" dirty="0" smtClean="0">
                <a:latin typeface="Trebuchet MS" pitchFamily="34" charset="0"/>
              </a:rPr>
              <a:t> u praktických škol, ZUŠ, speciálních škol…</a:t>
            </a: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537321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C00000"/>
                </a:solidFill>
                <a:latin typeface="Trebuchet MS" pitchFamily="34" charset="0"/>
              </a:rPr>
              <a:t>Specifická pravidla č. 68 (str. 33)</a:t>
            </a:r>
            <a:endParaRPr lang="cs-CZ" sz="24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419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InDIKÁTORY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1026" name="Picture 2" descr="C:\Users\Kancelar1\Pictures\Indikátor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268760"/>
            <a:ext cx="8686800" cy="247472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51520" y="4005064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Plánovaná hodnota = ZÁVAZNÁ; </a:t>
            </a:r>
          </a:p>
          <a:p>
            <a:r>
              <a:rPr lang="cs-CZ" dirty="0" smtClean="0"/>
              <a:t>Výchozí hodnota = 0; </a:t>
            </a:r>
          </a:p>
          <a:p>
            <a:r>
              <a:rPr lang="cs-CZ" dirty="0" smtClean="0"/>
              <a:t>Nenaplnění/překročení k datu = KRÁCENÍ/NEVYPLACENÍ</a:t>
            </a:r>
          </a:p>
          <a:p>
            <a:r>
              <a:rPr lang="cs-CZ" dirty="0" smtClean="0"/>
              <a:t>Neudržení po dobu udržitelnosti = SANKCE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INDIKÁTORY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</a:rPr>
              <a:t>Indikátor 5 00 01: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</a:rPr>
              <a:t>Sleduje vybudovanou kapacitu, nikoliv reálné naplnění kapacity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</a:rPr>
              <a:t>Celková kapacita (suma i s tou předchozí)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</a:rPr>
              <a:t>Cílová hodnota = tolerance +- 5 % (ale odůvodnit)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</a:rPr>
              <a:t>Indikátor 5 00 </a:t>
            </a:r>
            <a:r>
              <a:rPr lang="cs-CZ" sz="2800" dirty="0" err="1" smtClean="0">
                <a:solidFill>
                  <a:schemeClr val="tx1"/>
                </a:solidFill>
              </a:rPr>
              <a:t>00</a:t>
            </a:r>
            <a:r>
              <a:rPr lang="cs-CZ" sz="2800" dirty="0" smtClean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</a:rPr>
              <a:t>Počet podpořených vzdělávacích zařízení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 smtClean="0">
                <a:solidFill>
                  <a:schemeClr val="tx1"/>
                </a:solidFill>
              </a:rPr>
              <a:t>Vzdělávací zařízení = má své vlastní IČO 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</a:rPr>
              <a:t>Cílová hodnota = počet podpořených IČO</a:t>
            </a:r>
          </a:p>
          <a:p>
            <a:pPr lvl="2">
              <a:buFont typeface="Wingdings" pitchFamily="2" charset="2"/>
              <a:buChar char="§"/>
            </a:pPr>
            <a:r>
              <a:rPr lang="cs-CZ" sz="1800" dirty="0" smtClean="0">
                <a:solidFill>
                  <a:schemeClr val="tx1"/>
                </a:solidFill>
              </a:rPr>
              <a:t>Cílová hodnota = závazná; bez tolerance</a:t>
            </a:r>
          </a:p>
          <a:p>
            <a:pPr lvl="1">
              <a:buNone/>
            </a:pPr>
            <a:endParaRPr lang="cs-CZ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Povinné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PŘílohy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Zadávací a výběrová řízení</a:t>
            </a:r>
          </a:p>
          <a:p>
            <a:pPr lvl="1">
              <a:buNone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Pouze uzavřenou smlouvu; až bude… Modul „Veřejné zakázky“ v MS14+: smlouva + případné uzavřené dodatky</a:t>
            </a:r>
          </a:p>
          <a:p>
            <a:pPr>
              <a:buFont typeface="Wingdings" pitchFamily="2" charset="2"/>
              <a:buChar char="Ø"/>
            </a:pP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Doklady o právní subjektivitě žadatele</a:t>
            </a:r>
          </a:p>
          <a:p>
            <a:pPr lvl="1">
              <a:buNone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Např. pro </a:t>
            </a:r>
            <a:r>
              <a:rPr lang="cs-CZ" sz="1700" dirty="0" err="1" smtClean="0">
                <a:solidFill>
                  <a:schemeClr val="tx1"/>
                </a:solidFill>
                <a:latin typeface="Trebuchet MS" pitchFamily="34" charset="0"/>
              </a:rPr>
              <a:t>org</a:t>
            </a: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. </a:t>
            </a:r>
            <a:r>
              <a:rPr lang="cs-CZ" sz="1700" dirty="0" err="1" smtClean="0">
                <a:solidFill>
                  <a:schemeClr val="tx1"/>
                </a:solidFill>
                <a:latin typeface="Trebuchet MS" pitchFamily="34" charset="0"/>
              </a:rPr>
              <a:t>zakl</a:t>
            </a: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. obcemi/kraji/OSS:</a:t>
            </a:r>
          </a:p>
          <a:p>
            <a:pPr lvl="2">
              <a:buFont typeface="Wingdings" pitchFamily="2" charset="2"/>
              <a:buChar char="§"/>
            </a:pPr>
            <a:r>
              <a:rPr lang="cs-CZ" sz="1500" dirty="0" smtClean="0">
                <a:solidFill>
                  <a:schemeClr val="tx1"/>
                </a:solidFill>
                <a:latin typeface="Trebuchet MS" pitchFamily="34" charset="0"/>
              </a:rPr>
              <a:t>Zřizovací/zakládací listina + dokument k doložení veřejně prospěšné činnosti</a:t>
            </a:r>
          </a:p>
          <a:p>
            <a:pPr>
              <a:buFont typeface="Wingdings" pitchFamily="2" charset="2"/>
              <a:buChar char="Ø"/>
            </a:pP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Výpis z rejstříku trestů</a:t>
            </a:r>
          </a:p>
          <a:p>
            <a:pPr lvl="1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Nerelevantní</a:t>
            </a:r>
          </a:p>
          <a:p>
            <a:pPr>
              <a:buFont typeface="Wingdings" pitchFamily="2" charset="2"/>
              <a:buChar char="Ø"/>
            </a:pP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Studie proveditelnosti</a:t>
            </a:r>
          </a:p>
          <a:p>
            <a:pPr lvl="1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Příloha 4 </a:t>
            </a:r>
            <a:r>
              <a:rPr lang="cs-CZ" sz="1700" dirty="0" err="1" smtClean="0">
                <a:solidFill>
                  <a:schemeClr val="tx1"/>
                </a:solidFill>
                <a:latin typeface="Trebuchet MS" pitchFamily="34" charset="0"/>
              </a:rPr>
              <a:t>Spec</a:t>
            </a: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. Pravidel </a:t>
            </a: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Prokázání právních vztahů</a:t>
            </a:r>
          </a:p>
          <a:p>
            <a:pPr lvl="1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Výpis z katastru (ne starší 3 měsíců); </a:t>
            </a:r>
          </a:p>
          <a:p>
            <a:pPr>
              <a:buFont typeface="Wingdings" pitchFamily="2" charset="2"/>
              <a:buChar char="Ø"/>
            </a:pPr>
            <a:r>
              <a:rPr lang="cs-CZ" sz="1900" b="1" dirty="0" smtClean="0">
                <a:solidFill>
                  <a:schemeClr val="tx1"/>
                </a:solidFill>
                <a:latin typeface="Trebuchet MS" pitchFamily="34" charset="0"/>
              </a:rPr>
              <a:t>Územní rozhodnutí</a:t>
            </a:r>
          </a:p>
          <a:p>
            <a:pPr lvl="1">
              <a:buFont typeface="Wingdings" pitchFamily="2" charset="2"/>
              <a:buChar char="§"/>
            </a:pPr>
            <a:r>
              <a:rPr lang="cs-CZ" sz="1700" dirty="0" smtClean="0">
                <a:solidFill>
                  <a:schemeClr val="tx1"/>
                </a:solidFill>
                <a:latin typeface="Trebuchet MS" pitchFamily="34" charset="0"/>
              </a:rPr>
              <a:t>Dokument nutné doložit s datem nabytí právní moci/vydání/uzavření – nejpozději ke dni podání </a:t>
            </a:r>
            <a:r>
              <a:rPr lang="cs-CZ" sz="1700" dirty="0" err="1" smtClean="0">
                <a:solidFill>
                  <a:schemeClr val="tx1"/>
                </a:solidFill>
                <a:latin typeface="Trebuchet MS" pitchFamily="34" charset="0"/>
              </a:rPr>
              <a:t>ŽoP</a:t>
            </a:r>
            <a:endParaRPr lang="cs-CZ" sz="1700" dirty="0">
              <a:solidFill>
                <a:schemeClr val="tx1"/>
              </a:solidFill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Povinné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PŘílohy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Stavební povolení…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Studie proveditelnosti: „Připravenost projektu k realizaci“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Buď platné (povolení/ohlášení/souhlas..), nebo žádost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Pokud žádost… - nejpozději do vydání Rozhodnutí nutné doložit pravomocné/souhlas…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Projektová dokumentace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Součástí </a:t>
            </a:r>
            <a:r>
              <a:rPr lang="cs-CZ" dirty="0" err="1" smtClean="0">
                <a:solidFill>
                  <a:schemeClr val="tx1"/>
                </a:solidFill>
                <a:latin typeface="Trebuchet MS" pitchFamily="34" charset="0"/>
              </a:rPr>
              <a:t>ŽoStP</a:t>
            </a: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/dokumentace pro ohlášení stavby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Položkový rozpočet stavby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err="1" smtClean="0">
                <a:solidFill>
                  <a:schemeClr val="tx1"/>
                </a:solidFill>
                <a:latin typeface="Trebuchet MS" pitchFamily="34" charset="0"/>
              </a:rPr>
              <a:t>Předpokl</a:t>
            </a: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. ceny způsobilých výdajů na hl. aktivity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Výpočet čistých jiných peněžních příjmů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Čestné prohlášení o skutečném majiteli</a:t>
            </a:r>
          </a:p>
          <a:p>
            <a:pPr>
              <a:buFont typeface="Wingdings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latin typeface="Trebuchet MS" pitchFamily="34" charset="0"/>
              </a:rPr>
              <a:t>Výpis z Rejstříku škol a školských zařízení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>
                <a:solidFill>
                  <a:schemeClr val="tx1"/>
                </a:solidFill>
                <a:latin typeface="Trebuchet MS" pitchFamily="34" charset="0"/>
              </a:rPr>
              <a:t>Pro všechny školy dotčené projektem (ne starší 3 měsíce)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Forma žádosti o podporu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Pouze elektronicky - MS 2014+, prostřednictvím formuláře, který je k dispozici na </a:t>
            </a:r>
            <a:r>
              <a:rPr lang="cs-CZ" dirty="0">
                <a:latin typeface="Trebuchet MS" pitchFamily="34" charset="0"/>
              </a:rPr>
              <a:t>webových stránkách </a:t>
            </a:r>
            <a:r>
              <a:rPr lang="cs-CZ" dirty="0">
                <a:latin typeface="Trebuchet MS" pitchFamily="34" charset="0"/>
                <a:hlinkClick r:id="rId2"/>
              </a:rPr>
              <a:t>https://mseu.mssf.cz</a:t>
            </a:r>
            <a:r>
              <a:rPr lang="cs-CZ" dirty="0" smtClean="0">
                <a:latin typeface="Trebuchet MS" pitchFamily="34" charset="0"/>
                <a:hlinkClick r:id="rId2"/>
              </a:rPr>
              <a:t>/</a:t>
            </a:r>
            <a:endParaRPr lang="cs-CZ" dirty="0" smtClean="0">
              <a:latin typeface="Trebuchet MS" pitchFamily="34" charset="0"/>
            </a:endParaRPr>
          </a:p>
          <a:p>
            <a:pPr marL="0" indent="0">
              <a:buNone/>
            </a:pPr>
            <a:endParaRPr lang="cs-CZ" dirty="0"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Elektronický podpis</a:t>
            </a:r>
            <a:endParaRPr lang="cs-CZ" dirty="0">
              <a:latin typeface="Trebuchet MS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695810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Další důležité informace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Doba udržitelnosti je stanovená na 5 let od provedení poslední platby příjemci ze strany ŘO IROP</a:t>
            </a:r>
          </a:p>
          <a:p>
            <a:endParaRPr lang="cs-CZ" sz="28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Realizace projektu nesmí být ukončena před podáním žádosti o podporu</a:t>
            </a:r>
          </a:p>
          <a:p>
            <a:endParaRPr lang="cs-CZ" sz="28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Etapy projektu nesmí být kratší než 3 měsíce</a:t>
            </a:r>
            <a:endParaRPr lang="cs-CZ" sz="2800" dirty="0">
              <a:latin typeface="Trebuchet MS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160637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rebuchet MS" pitchFamily="34" charset="0"/>
              </a:rPr>
              <a:t>Program semináře</a:t>
            </a:r>
            <a:endParaRPr lang="cs-CZ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b="1" dirty="0" smtClean="0">
              <a:latin typeface="Arial Narrow" panose="020B0606020202030204" pitchFamily="34" charset="0"/>
            </a:endParaRPr>
          </a:p>
          <a:p>
            <a:pPr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485546" y="5524768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7" name="TextovéPole 6"/>
          <p:cNvSpPr txBox="1"/>
          <p:nvPr/>
        </p:nvSpPr>
        <p:spPr>
          <a:xfrm>
            <a:off x="899592" y="1340768"/>
            <a:ext cx="7416824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Základní  údaje o výzvě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Představení aktivit výzvy</a:t>
            </a:r>
          </a:p>
          <a:p>
            <a:pPr marL="0" lvl="1">
              <a:buFont typeface="Wingdings" pitchFamily="2" charset="2"/>
              <a:buChar char="q"/>
            </a:pPr>
            <a:r>
              <a:rPr lang="cs-CZ" sz="2800" dirty="0" smtClean="0"/>
              <a:t>     </a:t>
            </a:r>
            <a:r>
              <a:rPr lang="cs-CZ" sz="2800" i="1" dirty="0" smtClean="0">
                <a:solidFill>
                  <a:srgbClr val="C00000"/>
                </a:solidFill>
                <a:latin typeface="Trebuchet MS" pitchFamily="34" charset="0"/>
              </a:rPr>
              <a:t>Infrastruktura ZŠ</a:t>
            </a:r>
          </a:p>
          <a:p>
            <a:pPr marL="0" lvl="1"/>
            <a:endParaRPr lang="cs-CZ" sz="2800" i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Forma a způsob podání žádosti o podporu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Hodnocení a výběr projektu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Publicita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Monitorování projektu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Trebuchet MS" pitchFamily="34" charset="0"/>
              </a:rPr>
              <a:t>Dokumentace</a:t>
            </a:r>
          </a:p>
          <a:p>
            <a:pPr marL="0" lvl="1"/>
            <a:endParaRPr lang="cs-CZ" sz="2800" dirty="0" smtClean="0"/>
          </a:p>
          <a:p>
            <a:pPr marL="0" lvl="1">
              <a:buFont typeface="Wingdings" pitchFamily="2" charset="2"/>
              <a:buChar char="Ø"/>
            </a:pPr>
            <a:endParaRPr lang="cs-CZ" sz="2600" i="1" dirty="0" smtClean="0">
              <a:solidFill>
                <a:srgbClr val="C00000"/>
              </a:solidFill>
            </a:endParaRPr>
          </a:p>
          <a:p>
            <a:pPr marL="0" lvl="1"/>
            <a:endParaRPr lang="cs-CZ" sz="2600" i="1" dirty="0" smtClean="0">
              <a:solidFill>
                <a:srgbClr val="C00000"/>
              </a:solidFill>
            </a:endParaRPr>
          </a:p>
          <a:p>
            <a:pPr marL="0" lvl="1"/>
            <a:endParaRPr lang="cs-CZ" sz="2600" i="1" dirty="0" smtClean="0">
              <a:solidFill>
                <a:srgbClr val="C00000"/>
              </a:solidFill>
            </a:endParaRPr>
          </a:p>
          <a:p>
            <a:pPr marL="0" lvl="1"/>
            <a:endParaRPr lang="cs-CZ" sz="2600" i="1" dirty="0" smtClean="0">
              <a:solidFill>
                <a:srgbClr val="C00000"/>
              </a:solidFill>
            </a:endParaRPr>
          </a:p>
          <a:p>
            <a:pPr marL="0" lvl="1"/>
            <a:endParaRPr lang="cs-CZ" sz="2600" i="1" dirty="0" smtClean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Hodnocení a výběr projektů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3" name="Skupina 2"/>
          <p:cNvGrpSpPr/>
          <p:nvPr/>
        </p:nvGrpSpPr>
        <p:grpSpPr>
          <a:xfrm>
            <a:off x="101314" y="1404934"/>
            <a:ext cx="9042581" cy="4323515"/>
            <a:chOff x="58912" y="1622413"/>
            <a:chExt cx="9042581" cy="4323515"/>
          </a:xfrm>
        </p:grpSpPr>
        <p:sp>
          <p:nvSpPr>
            <p:cNvPr id="11" name="Obdélník 10"/>
            <p:cNvSpPr/>
            <p:nvPr/>
          </p:nvSpPr>
          <p:spPr>
            <a:xfrm>
              <a:off x="58912" y="1622413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2" name="Obdélník 11"/>
            <p:cNvSpPr/>
            <p:nvPr/>
          </p:nvSpPr>
          <p:spPr>
            <a:xfrm>
              <a:off x="2339752" y="2567479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4657227" y="3688208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4" name="Obdélník 13"/>
            <p:cNvSpPr/>
            <p:nvPr/>
          </p:nvSpPr>
          <p:spPr>
            <a:xfrm>
              <a:off x="7031263" y="4721792"/>
              <a:ext cx="2070230" cy="1224136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sp>
          <p:nvSpPr>
            <p:cNvPr id="15" name="TextovéPole 14"/>
            <p:cNvSpPr txBox="1"/>
            <p:nvPr/>
          </p:nvSpPr>
          <p:spPr>
            <a:xfrm>
              <a:off x="4900254" y="3977110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latin typeface="Trebuchet MS" pitchFamily="34" charset="0"/>
                </a:rPr>
                <a:t>Schválení projektů</a:t>
              </a:r>
              <a:endParaRPr lang="cs-CZ" dirty="0">
                <a:latin typeface="Trebuchet MS" pitchFamily="34" charset="0"/>
              </a:endParaRPr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2582779" y="2878754"/>
              <a:ext cx="1584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latin typeface="Trebuchet MS" pitchFamily="34" charset="0"/>
                </a:rPr>
                <a:t>Věcné hodnocení</a:t>
              </a:r>
              <a:endParaRPr lang="cs-CZ" dirty="0">
                <a:latin typeface="Trebuchet MS" pitchFamily="34" charset="0"/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301939" y="1772816"/>
              <a:ext cx="158417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latin typeface="Trebuchet MS" pitchFamily="34" charset="0"/>
                </a:rPr>
                <a:t>Formální hodnocení a přijatelnost</a:t>
              </a:r>
              <a:endParaRPr lang="cs-CZ" dirty="0">
                <a:latin typeface="Trebuchet MS" pitchFamily="34" charset="0"/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>
              <a:off x="7236296" y="5010694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latin typeface="Trebuchet MS" pitchFamily="34" charset="0"/>
                </a:rPr>
                <a:t>Kontrola CRR</a:t>
              </a:r>
              <a:endParaRPr lang="cs-CZ" dirty="0">
                <a:latin typeface="Trebuchet MS" pitchFamily="34" charset="0"/>
              </a:endParaRPr>
            </a:p>
          </p:txBody>
        </p:sp>
      </p:grpSp>
      <p:sp>
        <p:nvSpPr>
          <p:cNvPr id="7" name="Šipka doprava 6"/>
          <p:cNvSpPr/>
          <p:nvPr/>
        </p:nvSpPr>
        <p:spPr>
          <a:xfrm rot="2041777">
            <a:off x="2226430" y="1791172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 rot="2041777">
            <a:off x="4543904" y="2873537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0" name="Šipka doprava 19"/>
          <p:cNvSpPr/>
          <p:nvPr/>
        </p:nvSpPr>
        <p:spPr>
          <a:xfrm rot="2041777">
            <a:off x="6879947" y="3951953"/>
            <a:ext cx="797502" cy="36004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02044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Formální hodnocení a přijatelnost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Hodnocení provádí MAS Znojemské vinařství, z.s.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Pro kladné hodnocení je nutností splnit veškerá stanovená kritéria (napravitelná/nenapravitelná)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Délka trvání hodnocení FN a P je max. 40 pracovních dní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rebuchet MS" pitchFamily="34" charset="0"/>
              </a:rPr>
              <a:t>Kritéria FN a P jsou přílohou Výzvy č. </a:t>
            </a:r>
            <a:r>
              <a:rPr lang="cs-CZ" dirty="0" smtClean="0">
                <a:latin typeface="Trebuchet MS" pitchFamily="34" charset="0"/>
              </a:rPr>
              <a:t>10 </a:t>
            </a:r>
            <a:r>
              <a:rPr lang="cs-CZ" dirty="0">
                <a:latin typeface="Trebuchet MS" pitchFamily="34" charset="0"/>
              </a:rPr>
              <a:t>MAS Znojemské vinařství, z.s. – IROP – Rozvíjet vzdělávání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29645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Věcné hodnocení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86800" cy="4525963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Hodnotí výběrová komise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Pro kladné hodnocení je nutností získat 60 bodů ze 120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Projekty jsou doporučovány na ŘO v pořadí získaných bodů od nejvyššího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rebuchet MS" pitchFamily="34" charset="0"/>
              </a:rPr>
              <a:t>Délka trvání </a:t>
            </a:r>
            <a:r>
              <a:rPr lang="cs-CZ" dirty="0" smtClean="0">
                <a:latin typeface="Trebuchet MS" pitchFamily="34" charset="0"/>
              </a:rPr>
              <a:t>VH </a:t>
            </a:r>
            <a:r>
              <a:rPr lang="cs-CZ" dirty="0">
                <a:latin typeface="Trebuchet MS" pitchFamily="34" charset="0"/>
              </a:rPr>
              <a:t>je max. </a:t>
            </a:r>
            <a:r>
              <a:rPr lang="cs-CZ" dirty="0" smtClean="0">
                <a:latin typeface="Trebuchet MS" pitchFamily="34" charset="0"/>
              </a:rPr>
              <a:t>20 </a:t>
            </a:r>
            <a:r>
              <a:rPr lang="cs-CZ" dirty="0">
                <a:latin typeface="Trebuchet MS" pitchFamily="34" charset="0"/>
              </a:rPr>
              <a:t>pracovních </a:t>
            </a:r>
            <a:r>
              <a:rPr lang="cs-CZ" dirty="0" smtClean="0">
                <a:latin typeface="Trebuchet MS" pitchFamily="34" charset="0"/>
              </a:rPr>
              <a:t>dní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latin typeface="Trebuchet MS" pitchFamily="34" charset="0"/>
              </a:rPr>
              <a:t>Kritéria VH jsou přílohou Výzvy č. </a:t>
            </a:r>
            <a:r>
              <a:rPr lang="cs-CZ" dirty="0" smtClean="0">
                <a:latin typeface="Trebuchet MS" pitchFamily="34" charset="0"/>
              </a:rPr>
              <a:t>10 </a:t>
            </a:r>
            <a:r>
              <a:rPr lang="cs-CZ" dirty="0">
                <a:latin typeface="Trebuchet MS" pitchFamily="34" charset="0"/>
              </a:rPr>
              <a:t>MAS Znojemské vinařství, z.s. – IROP – Rozvíjet </a:t>
            </a:r>
            <a:r>
              <a:rPr lang="cs-CZ" dirty="0" smtClean="0">
                <a:latin typeface="Trebuchet MS" pitchFamily="34" charset="0"/>
              </a:rPr>
              <a:t>vzdělávání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 Narrow" panose="020B0606020202030204" pitchFamily="34" charset="0"/>
              </a:rPr>
              <a:t>Výběr projektů schvaluje </a:t>
            </a:r>
            <a:r>
              <a:rPr lang="cs-CZ" b="1" dirty="0" smtClean="0">
                <a:latin typeface="Arial Narrow" panose="020B0606020202030204" pitchFamily="34" charset="0"/>
              </a:rPr>
              <a:t>Rada spolku.</a:t>
            </a:r>
            <a:endParaRPr lang="cs-CZ" b="1" dirty="0">
              <a:latin typeface="Arial Narrow" panose="020B0606020202030204" pitchFamily="34" charset="0"/>
            </a:endParaRPr>
          </a:p>
          <a:p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18502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Kontrola </a:t>
            </a:r>
            <a:r>
              <a:rPr lang="cs-CZ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CrR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 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Závěrečné ověření způsobilosti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Do 30 pracovních dní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Kritéria jsou uvedena ve Specifických pravidlech v kapitole 5.2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Trebuchet MS" pitchFamily="34" charset="0"/>
              </a:rPr>
              <a:t>Kritéria napravitelná/nenapravitelná</a:t>
            </a:r>
          </a:p>
          <a:p>
            <a:pPr>
              <a:buNone/>
            </a:pPr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347664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publicita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itchFamily="34" charset="0"/>
              </a:rPr>
              <a:t>Povinnost informovat veřejnost po </a:t>
            </a:r>
            <a:r>
              <a:rPr lang="cs-CZ" b="1" dirty="0" smtClean="0">
                <a:latin typeface="Arial Narrow" pitchFamily="34" charset="0"/>
              </a:rPr>
              <a:t>vydání právního aktu</a:t>
            </a:r>
            <a:r>
              <a:rPr lang="cs-CZ" dirty="0" smtClean="0">
                <a:latin typeface="Arial Narrow" pitchFamily="34" charset="0"/>
              </a:rPr>
              <a:t>, formy: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 Narrow" pitchFamily="34" charset="0"/>
              </a:rPr>
              <a:t>internetové stránky – zveřejnění popisu projektu, cílů, výsledků, informace, že je na projekt poskytována </a:t>
            </a:r>
            <a:r>
              <a:rPr lang="pl-PL" dirty="0" smtClean="0">
                <a:latin typeface="Arial Narrow" pitchFamily="34" charset="0"/>
              </a:rPr>
              <a:t>finanční podpora z EU, </a:t>
            </a:r>
            <a:r>
              <a:rPr lang="pl-PL" b="1" dirty="0" smtClean="0">
                <a:latin typeface="Arial Narrow" pitchFamily="34" charset="0"/>
              </a:rPr>
              <a:t>loga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>
                <a:latin typeface="Arial Narrow" pitchFamily="34" charset="0"/>
              </a:rPr>
              <a:t>plakát o minimální velikosti </a:t>
            </a:r>
            <a:r>
              <a:rPr lang="cs-CZ" b="1" dirty="0" smtClean="0">
                <a:latin typeface="Arial Narrow" pitchFamily="34" charset="0"/>
              </a:rPr>
              <a:t>A3</a:t>
            </a:r>
            <a:r>
              <a:rPr lang="cs-CZ" dirty="0" smtClean="0">
                <a:latin typeface="Arial Narrow" pitchFamily="34" charset="0"/>
              </a:rPr>
              <a:t> – uvedení názvu projektu, hlavního cíle projektu, věta Projekt &lt;název projektu&gt; je spolufinancován Evropskou unií.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itchFamily="34" charset="0"/>
              </a:rPr>
              <a:t>generátor nástrojů povinné publicity: https://publicita.dotaceeu.cz/gen/krok1</a:t>
            </a:r>
          </a:p>
          <a:p>
            <a:endParaRPr lang="cs-CZ" dirty="0">
              <a:latin typeface="Arial Narrow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510083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Monitorování projektu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anose="020B0606020202030204" pitchFamily="34" charset="0"/>
              </a:rPr>
              <a:t>Průběžná zpráva o realizaci projektu s žádostí o platbu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anose="020B0606020202030204" pitchFamily="34" charset="0"/>
              </a:rPr>
              <a:t>Závěrečná zpráva o realizaci projektu se závěrečnou žádostí o platbu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anose="020B0606020202030204" pitchFamily="34" charset="0"/>
              </a:rPr>
              <a:t>Průběžná zpráva o udržitelnosti projektu</a:t>
            </a:r>
          </a:p>
          <a:p>
            <a:endParaRPr lang="cs-CZ" dirty="0" smtClean="0">
              <a:latin typeface="Arial Narrow" panose="020B060602020203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Arial Narrow" panose="020B0606020202030204" pitchFamily="34" charset="0"/>
              </a:rPr>
              <a:t>Závěrečná zpráva o udržitelnosti projektu</a:t>
            </a:r>
            <a:endParaRPr lang="cs-CZ" dirty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180980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dokumentace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3000" b="1" dirty="0" smtClean="0">
                <a:latin typeface="Trebuchet MS" pitchFamily="34" charset="0"/>
              </a:rPr>
              <a:t>Obecná pravidla </a:t>
            </a:r>
            <a:r>
              <a:rPr lang="cs-CZ" sz="3000" dirty="0" smtClean="0">
                <a:latin typeface="Trebuchet MS" pitchFamily="34" charset="0"/>
              </a:rPr>
              <a:t>pro žadatele a příjemce, výzva č. 68</a:t>
            </a:r>
          </a:p>
          <a:p>
            <a:pPr>
              <a:buFont typeface="Wingdings" pitchFamily="2" charset="2"/>
              <a:buChar char="Ø"/>
            </a:pPr>
            <a:r>
              <a:rPr lang="cs-CZ" sz="3000" b="1" dirty="0" smtClean="0">
                <a:latin typeface="Trebuchet MS" pitchFamily="34" charset="0"/>
              </a:rPr>
              <a:t>Specifická pravidla </a:t>
            </a:r>
            <a:r>
              <a:rPr lang="cs-CZ" sz="3000" dirty="0" smtClean="0">
                <a:latin typeface="Trebuchet MS" pitchFamily="34" charset="0"/>
              </a:rPr>
              <a:t>pro žadatele a příjemce, výzva č. 68</a:t>
            </a:r>
          </a:p>
          <a:p>
            <a:pPr>
              <a:buFont typeface="Wingdings" pitchFamily="2" charset="2"/>
              <a:buChar char="Ø"/>
            </a:pPr>
            <a:r>
              <a:rPr lang="cs-CZ" sz="3000" dirty="0" smtClean="0">
                <a:latin typeface="Trebuchet MS" pitchFamily="34" charset="0"/>
              </a:rPr>
              <a:t>Výzva č. 10 MAS Znojemské vinařství, z.s. – IROP – Rozvíjet vzdělávání</a:t>
            </a:r>
          </a:p>
          <a:p>
            <a:pPr>
              <a:buFont typeface="Wingdings" pitchFamily="2" charset="2"/>
              <a:buChar char="Ø"/>
            </a:pPr>
            <a:r>
              <a:rPr lang="cs-CZ" sz="3000" dirty="0" smtClean="0">
                <a:latin typeface="Trebuchet MS" pitchFamily="34" charset="0"/>
              </a:rPr>
              <a:t>Interní postupy MAS Znojemské vinařství, </a:t>
            </a:r>
            <a:r>
              <a:rPr lang="cs-CZ" sz="3000" dirty="0" err="1" smtClean="0">
                <a:latin typeface="Trebuchet MS" pitchFamily="34" charset="0"/>
              </a:rPr>
              <a:t>z.s</a:t>
            </a:r>
            <a:r>
              <a:rPr lang="cs-CZ" sz="3000" dirty="0" smtClean="0">
                <a:latin typeface="Trebuchet MS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sz="3000" dirty="0" smtClean="0">
                <a:latin typeface="Trebuchet MS" pitchFamily="34" charset="0"/>
              </a:rPr>
              <a:t>SCLLD – MAS Znojemské vinařství, </a:t>
            </a:r>
            <a:r>
              <a:rPr lang="cs-CZ" sz="3000" dirty="0" err="1" smtClean="0">
                <a:latin typeface="Trebuchet MS" pitchFamily="34" charset="0"/>
              </a:rPr>
              <a:t>z.s</a:t>
            </a:r>
            <a:r>
              <a:rPr lang="cs-CZ" sz="3000" dirty="0" smtClean="0">
                <a:latin typeface="Trebuchet MS" pitchFamily="34" charset="0"/>
              </a:rPr>
              <a:t>.</a:t>
            </a:r>
            <a:endParaRPr lang="cs-CZ" sz="3000" dirty="0">
              <a:latin typeface="Trebuchet MS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88242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Skupina 1"/>
          <p:cNvGrpSpPr/>
          <p:nvPr/>
        </p:nvGrpSpPr>
        <p:grpSpPr>
          <a:xfrm>
            <a:off x="485546" y="5622583"/>
            <a:ext cx="8172908" cy="1260140"/>
            <a:chOff x="683568" y="5517232"/>
            <a:chExt cx="8172908" cy="1260140"/>
          </a:xfrm>
        </p:grpSpPr>
        <p:pic>
          <p:nvPicPr>
            <p:cNvPr id="3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4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5" name="Obdélník 4"/>
          <p:cNvSpPr/>
          <p:nvPr/>
        </p:nvSpPr>
        <p:spPr>
          <a:xfrm>
            <a:off x="767789" y="2967335"/>
            <a:ext cx="7608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cs-CZ" sz="5400" b="1" cap="all" spc="0" dirty="0" smtClean="0">
                <a:ln w="9000" cmpd="sng">
                  <a:solidFill>
                    <a:srgbClr val="C000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="" xmlns:p14="http://schemas.microsoft.com/office/powerpoint/2010/main" val="140033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/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Základní ÚDAJE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24328" y="3428999"/>
            <a:ext cx="589193" cy="259228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Arial Narrow" panose="020B0606020202030204" pitchFamily="34" charset="0"/>
              </a:rPr>
              <a:t> </a:t>
            </a:r>
          </a:p>
          <a:p>
            <a:pPr marL="0" indent="0" algn="ctr">
              <a:buNone/>
            </a:pPr>
            <a:endParaRPr lang="cs-CZ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cs-CZ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cs-CZ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endParaRPr lang="cs-CZ" b="1" dirty="0" smtClean="0"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cs-CZ" b="1" dirty="0" smtClean="0">
                <a:latin typeface="Arial Narrow" panose="020B0606020202030204" pitchFamily="34" charset="0"/>
              </a:rPr>
              <a:t>              </a:t>
            </a:r>
            <a:endParaRPr lang="cs-CZ" b="1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22" name="TextovéPole 21"/>
          <p:cNvSpPr txBox="1"/>
          <p:nvPr/>
        </p:nvSpPr>
        <p:spPr>
          <a:xfrm>
            <a:off x="755576" y="1268760"/>
            <a:ext cx="813690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rebuchet MS" pitchFamily="34" charset="0"/>
              </a:rPr>
              <a:t>Vyhlášení výzvy: </a:t>
            </a:r>
            <a:r>
              <a:rPr lang="cs-CZ" sz="2400" dirty="0" smtClean="0">
                <a:solidFill>
                  <a:srgbClr val="FF0000"/>
                </a:solidFill>
                <a:latin typeface="Trebuchet MS" pitchFamily="34" charset="0"/>
              </a:rPr>
              <a:t>15.11.2021 v 8:00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rebuchet MS" pitchFamily="34" charset="0"/>
              </a:rPr>
              <a:t>Ukončení příjmu žádostí: </a:t>
            </a:r>
            <a:r>
              <a:rPr lang="cs-CZ" sz="2400" dirty="0" smtClean="0">
                <a:solidFill>
                  <a:srgbClr val="FF0000"/>
                </a:solidFill>
                <a:latin typeface="Trebuchet MS" pitchFamily="34" charset="0"/>
              </a:rPr>
              <a:t>15.12.2021 v 20:00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Trebuchet MS" pitchFamily="34" charset="0"/>
              </a:rPr>
              <a:t>Možnost zahájení realizace od: 1.1.2014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/>
              <a:t>Ukončení realizace: </a:t>
            </a:r>
            <a:r>
              <a:rPr lang="cs-CZ" sz="2400" dirty="0" smtClean="0"/>
              <a:t>NE před podáním do MS14+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rgbClr val="00B050"/>
                </a:solidFill>
              </a:rPr>
              <a:t>Ukončení realizace projektu do: 30.6.2023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Druh výzvy: kolová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Dle výzvy č. 68 (Vydání 1.4; platnost od 17. 9. 2020)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Etapy: ne kratší 3 měsíce, nebo 1etapový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Udržitelnost: min. 5 let (od ukončení financování</a:t>
            </a:r>
            <a:endParaRPr lang="cs-CZ" sz="2400" b="1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§"/>
            </a:pPr>
            <a:endParaRPr lang="cs-CZ" sz="24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24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Základní </a:t>
            </a:r>
            <a:r>
              <a:rPr lang="cs-CZ" b="1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ÚDAje</a:t>
            </a:r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 - financování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Alokace (CZV): 509 068,980Kč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Min. </a:t>
            </a:r>
            <a:r>
              <a:rPr lang="cs-CZ" sz="2800" dirty="0" smtClean="0">
                <a:solidFill>
                  <a:schemeClr val="tx1"/>
                </a:solidFill>
                <a:latin typeface="Trebuchet MS" pitchFamily="34" charset="0"/>
              </a:rPr>
              <a:t>výše celkových způsobilých výdajů: </a:t>
            </a: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není stanoveno Kč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Max. </a:t>
            </a:r>
            <a:r>
              <a:rPr lang="cs-CZ" sz="2800" dirty="0" smtClean="0">
                <a:solidFill>
                  <a:schemeClr val="tx1"/>
                </a:solidFill>
                <a:latin typeface="Trebuchet MS" pitchFamily="34" charset="0"/>
              </a:rPr>
              <a:t>výše celkových způsobilých výdajů: 509 068,980 Kč</a:t>
            </a:r>
            <a:endParaRPr lang="cs-CZ" sz="2800" b="1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Podpora ERDF: 95 % </a:t>
            </a:r>
            <a:r>
              <a:rPr lang="cs-CZ" sz="2800" dirty="0" smtClean="0">
                <a:solidFill>
                  <a:schemeClr val="tx1"/>
                </a:solidFill>
                <a:latin typeface="Trebuchet MS" pitchFamily="34" charset="0"/>
              </a:rPr>
              <a:t>(5 % spolufinancování žadatele)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Dotace celkem: 483 615,531 Kč</a:t>
            </a: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Forma podpory: </a:t>
            </a:r>
            <a:r>
              <a:rPr lang="cs-CZ" sz="2800" dirty="0" smtClean="0">
                <a:solidFill>
                  <a:schemeClr val="tx1"/>
                </a:solidFill>
                <a:latin typeface="Trebuchet MS" pitchFamily="34" charset="0"/>
              </a:rPr>
              <a:t>dotace – ex-post financování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solidFill>
                  <a:schemeClr val="tx1"/>
                </a:solidFill>
                <a:latin typeface="Trebuchet MS" pitchFamily="34" charset="0"/>
              </a:rPr>
              <a:t>Veřejná podpora: nezakládá VP ve smyslu čl. 107 odst. 1 SFEU</a:t>
            </a:r>
          </a:p>
          <a:p>
            <a:pPr>
              <a:buNone/>
            </a:pPr>
            <a:endParaRPr lang="cs-CZ" sz="3000" b="1" dirty="0" smtClean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Základní ÚDAJE</a:t>
            </a:r>
            <a:endParaRPr lang="cs-CZ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Aktivity – věcné zaměření:</a:t>
            </a:r>
          </a:p>
          <a:p>
            <a:pPr marL="457200" lvl="1" indent="0">
              <a:buNone/>
            </a:pPr>
            <a:r>
              <a:rPr lang="cs-CZ" sz="2400" dirty="0" smtClean="0">
                <a:solidFill>
                  <a:schemeClr val="tx1"/>
                </a:solidFill>
                <a:latin typeface="Trebuchet MS" pitchFamily="34" charset="0"/>
              </a:rPr>
              <a:t>„Infrastruktura základních škol“</a:t>
            </a:r>
          </a:p>
          <a:p>
            <a:pPr>
              <a:buNone/>
            </a:pPr>
            <a:endParaRPr lang="cs-CZ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b="1" dirty="0" smtClean="0">
                <a:solidFill>
                  <a:schemeClr val="tx1"/>
                </a:solidFill>
                <a:latin typeface="Trebuchet MS" pitchFamily="34" charset="0"/>
              </a:rPr>
              <a:t>Území realizace:</a:t>
            </a:r>
          </a:p>
          <a:p>
            <a:pPr lvl="1"/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MAS  Znojemské vinařství,z.s.</a:t>
            </a:r>
          </a:p>
          <a:p>
            <a:pPr lvl="1"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cs-CZ" dirty="0" smtClean="0">
              <a:latin typeface="Arial Narrow" panose="020B060602020203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5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45681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ÚZEMÍ REALIZACE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2050" name="Picture 2" descr="S:\1. ASISTENTI\Mapy\Mapa MAS ZV 2021-202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412776"/>
            <a:ext cx="6975414" cy="46829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686800" cy="841248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rebuchet MS" pitchFamily="34" charset="0"/>
              </a:rPr>
              <a:t>Cílové Aktivity</a:t>
            </a:r>
            <a:endParaRPr lang="cs-CZ" dirty="0">
              <a:solidFill>
                <a:schemeClr val="accent1">
                  <a:lumMod val="7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0" y="1278380"/>
            <a:ext cx="8740080" cy="46709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tx1"/>
                </a:solidFill>
                <a:latin typeface="Trebuchet MS" pitchFamily="34" charset="0"/>
              </a:rPr>
              <a:t>PRO VŠECHNY AKTIVITY</a:t>
            </a:r>
            <a:endParaRPr lang="cs-CZ" sz="2600" dirty="0" smtClean="0">
              <a:latin typeface="Trebuchet MS" pitchFamily="34" charset="0"/>
            </a:endParaRPr>
          </a:p>
          <a:p>
            <a:pPr marL="342900" lvl="1" indent="-342900">
              <a:buFont typeface="Wingdings" pitchFamily="2" charset="2"/>
              <a:buChar char="q"/>
            </a:pP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      Sociálně vyloučení; </a:t>
            </a:r>
            <a:r>
              <a:rPr lang="cs-CZ" sz="1800" smtClean="0">
                <a:solidFill>
                  <a:schemeClr val="tx1"/>
                </a:solidFill>
                <a:latin typeface="Trebuchet MS" pitchFamily="34" charset="0"/>
              </a:rPr>
              <a:t>osoby </a:t>
            </a:r>
            <a:r>
              <a:rPr lang="cs-CZ" sz="1800" smtClean="0">
                <a:solidFill>
                  <a:schemeClr val="tx1"/>
                </a:solidFill>
                <a:latin typeface="Trebuchet MS" pitchFamily="34" charset="0"/>
              </a:rPr>
              <a:t>ohrožené </a:t>
            </a:r>
            <a:r>
              <a:rPr lang="cs-CZ" sz="1800" dirty="0" err="1" smtClean="0">
                <a:solidFill>
                  <a:schemeClr val="tx1"/>
                </a:solidFill>
                <a:latin typeface="Trebuchet MS" pitchFamily="34" charset="0"/>
              </a:rPr>
              <a:t>soc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. vyloučením; osoby se </a:t>
            </a:r>
            <a:r>
              <a:rPr lang="cs-CZ" sz="1800" dirty="0" err="1" smtClean="0">
                <a:solidFill>
                  <a:schemeClr val="tx1"/>
                </a:solidFill>
                <a:latin typeface="Trebuchet MS" pitchFamily="34" charset="0"/>
              </a:rPr>
              <a:t>spec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. </a:t>
            </a:r>
            <a:r>
              <a:rPr lang="cs-CZ" sz="1800" dirty="0" err="1" smtClean="0">
                <a:solidFill>
                  <a:schemeClr val="tx1"/>
                </a:solidFill>
                <a:latin typeface="Trebuchet MS" pitchFamily="34" charset="0"/>
              </a:rPr>
              <a:t>vzděl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. potřebami; pedagog. pracovníci; dobrovolní pracovníci (ve </a:t>
            </a:r>
            <a:r>
              <a:rPr lang="cs-CZ" sz="1800" dirty="0" err="1" smtClean="0">
                <a:solidFill>
                  <a:schemeClr val="tx1"/>
                </a:solidFill>
                <a:latin typeface="Trebuchet MS" pitchFamily="34" charset="0"/>
              </a:rPr>
              <a:t>vzděl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., </a:t>
            </a:r>
            <a:r>
              <a:rPr lang="cs-CZ" sz="1800" dirty="0" err="1" smtClean="0">
                <a:solidFill>
                  <a:schemeClr val="tx1"/>
                </a:solidFill>
                <a:latin typeface="Trebuchet MS" pitchFamily="34" charset="0"/>
              </a:rPr>
              <a:t>asist</a:t>
            </a: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. služeb)</a:t>
            </a:r>
          </a:p>
          <a:p>
            <a:pPr marL="342900" lvl="1" indent="-342900">
              <a:buFont typeface="Wingdings" pitchFamily="2" charset="2"/>
              <a:buChar char="Ø"/>
            </a:pPr>
            <a:endParaRPr lang="cs-CZ" sz="1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342900" lvl="1" indent="-342900">
              <a:buNone/>
            </a:pPr>
            <a:endParaRPr lang="cs-CZ" sz="1800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olidFill>
                  <a:schemeClr val="tx1"/>
                </a:solidFill>
                <a:latin typeface="Trebuchet MS" pitchFamily="34" charset="0"/>
              </a:rPr>
              <a:t>ZŠ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 smtClean="0">
                <a:solidFill>
                  <a:schemeClr val="tx1"/>
                </a:solidFill>
                <a:latin typeface="Trebuchet MS" pitchFamily="34" charset="0"/>
              </a:rPr>
              <a:t>Žáci/studenti</a:t>
            </a:r>
          </a:p>
          <a:p>
            <a:pPr>
              <a:buNone/>
            </a:pPr>
            <a:endParaRPr lang="cs-CZ" sz="2600" dirty="0">
              <a:latin typeface="Arial Narrow" panose="020B0606020202030204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485546" y="5517232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291657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41248"/>
          </a:xfrm>
        </p:spPr>
        <p:txBody>
          <a:bodyPr/>
          <a:lstStyle/>
          <a:p>
            <a:pPr algn="ctr"/>
            <a:r>
              <a:rPr lang="cs-CZ" dirty="0" err="1" smtClean="0">
                <a:latin typeface="Trebuchet MS" pitchFamily="34" charset="0"/>
              </a:rPr>
              <a:t>ŽadatelÉ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052736"/>
            <a:ext cx="8731696" cy="604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b="1" dirty="0" smtClean="0">
                <a:latin typeface="Trebuchet MS" pitchFamily="34" charset="0"/>
              </a:rPr>
              <a:t>Infrastruktura základních škol</a:t>
            </a:r>
            <a:endParaRPr lang="cs-CZ" b="1" dirty="0">
              <a:latin typeface="Trebuchet MS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3528" y="1484784"/>
            <a:ext cx="8668072" cy="47678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Školy a školská zařízení v oblasti základního vzdělávání</a:t>
            </a:r>
          </a:p>
          <a:p>
            <a:pPr>
              <a:buFont typeface="Wingdings" pitchFamily="2" charset="2"/>
              <a:buChar char="Ø"/>
            </a:pP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Subjekty podílející se na realizaci vzdělávacích aktivit</a:t>
            </a:r>
          </a:p>
          <a:p>
            <a:pPr>
              <a:buFont typeface="Wingdings" pitchFamily="2" charset="2"/>
              <a:buChar char="Ø"/>
            </a:pP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Kraje, obce, církve (+ </a:t>
            </a:r>
            <a:r>
              <a:rPr lang="cs-CZ" sz="1600" dirty="0" err="1" smtClean="0">
                <a:solidFill>
                  <a:schemeClr val="tx1"/>
                </a:solidFill>
                <a:latin typeface="Trebuchet MS" pitchFamily="34" charset="0"/>
              </a:rPr>
              <a:t>org</a:t>
            </a: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. jimi zřizované/zakládané)</a:t>
            </a:r>
          </a:p>
          <a:p>
            <a:pPr>
              <a:buFont typeface="Wingdings" pitchFamily="2" charset="2"/>
              <a:buChar char="Ø"/>
            </a:pP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NNO</a:t>
            </a:r>
          </a:p>
          <a:p>
            <a:pPr>
              <a:buFont typeface="Wingdings" pitchFamily="2" charset="2"/>
              <a:buChar char="Ø"/>
            </a:pPr>
            <a:r>
              <a:rPr lang="cs-CZ" sz="1600" dirty="0" err="1" smtClean="0">
                <a:solidFill>
                  <a:schemeClr val="tx1"/>
                </a:solidFill>
                <a:latin typeface="Trebuchet MS" pitchFamily="34" charset="0"/>
              </a:rPr>
              <a:t>Org</a:t>
            </a: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. složky státu a </a:t>
            </a:r>
            <a:r>
              <a:rPr lang="cs-CZ" sz="1600" dirty="0" err="1" smtClean="0">
                <a:solidFill>
                  <a:schemeClr val="tx1"/>
                </a:solidFill>
                <a:latin typeface="Trebuchet MS" pitchFamily="34" charset="0"/>
              </a:rPr>
              <a:t>přísp</a:t>
            </a: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. </a:t>
            </a:r>
            <a:r>
              <a:rPr lang="cs-CZ" sz="1600" dirty="0" err="1" smtClean="0">
                <a:solidFill>
                  <a:schemeClr val="tx1"/>
                </a:solidFill>
                <a:latin typeface="Trebuchet MS" pitchFamily="34" charset="0"/>
              </a:rPr>
              <a:t>org</a:t>
            </a: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. zakládané OSS</a:t>
            </a:r>
          </a:p>
          <a:p>
            <a:pPr>
              <a:buNone/>
            </a:pPr>
            <a:r>
              <a:rPr lang="cs-CZ" sz="1600" dirty="0" smtClean="0">
                <a:solidFill>
                  <a:schemeClr val="tx1"/>
                </a:solidFill>
                <a:latin typeface="Trebuchet MS" pitchFamily="34" charset="0"/>
              </a:rPr>
              <a:t>  …</a:t>
            </a:r>
          </a:p>
          <a:p>
            <a:pPr marL="0" indent="0">
              <a:buNone/>
            </a:pPr>
            <a:r>
              <a:rPr lang="cs-CZ" sz="1600" i="1" dirty="0" smtClean="0">
                <a:solidFill>
                  <a:schemeClr val="tx1"/>
                </a:solidFill>
                <a:latin typeface="Trebuchet MS" pitchFamily="34" charset="0"/>
              </a:rPr>
              <a:t>Pozn.: NNO, církve a církevní </a:t>
            </a:r>
            <a:r>
              <a:rPr lang="cs-CZ" sz="1600" i="1" dirty="0" err="1" smtClean="0">
                <a:solidFill>
                  <a:schemeClr val="tx1"/>
                </a:solidFill>
                <a:latin typeface="Trebuchet MS" pitchFamily="34" charset="0"/>
              </a:rPr>
              <a:t>org</a:t>
            </a:r>
            <a:r>
              <a:rPr lang="cs-CZ" sz="1600" i="1" dirty="0" smtClean="0">
                <a:solidFill>
                  <a:schemeClr val="tx1"/>
                </a:solidFill>
                <a:latin typeface="Trebuchet MS" pitchFamily="34" charset="0"/>
              </a:rPr>
              <a:t>. v činnostech v oblastech školství/vzdělávání</a:t>
            </a:r>
          </a:p>
          <a:p>
            <a:pPr marL="0" indent="0">
              <a:buNone/>
            </a:pPr>
            <a:endParaRPr lang="cs-CZ" sz="1600" i="1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cs-CZ" sz="1600" i="1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0" indent="0">
              <a:buNone/>
            </a:pPr>
            <a:r>
              <a:rPr lang="cs-CZ" sz="1600" dirty="0" smtClean="0">
                <a:solidFill>
                  <a:srgbClr val="C00000"/>
                </a:solidFill>
                <a:latin typeface="Trebuchet MS" pitchFamily="34" charset="0"/>
              </a:rPr>
              <a:t>Specifická pravidla č. 68 (Vydání 1.4; platnost od 17. 9. 2020</a:t>
            </a:r>
            <a:endParaRPr lang="cs-CZ" sz="1600" i="1" dirty="0" smtClean="0">
              <a:solidFill>
                <a:schemeClr val="tx1"/>
              </a:solidFill>
              <a:latin typeface="Trebuchet MS" pitchFamily="34" charset="0"/>
            </a:endParaRPr>
          </a:p>
          <a:p>
            <a:pPr marL="0" indent="0">
              <a:buNone/>
            </a:pPr>
            <a:endParaRPr lang="cs-CZ" sz="1600" dirty="0">
              <a:latin typeface="Trebuchet MS" pitchFamily="34" charset="0"/>
            </a:endParaRPr>
          </a:p>
        </p:txBody>
      </p:sp>
      <p:grpSp>
        <p:nvGrpSpPr>
          <p:cNvPr id="5" name="Skupina 4"/>
          <p:cNvGrpSpPr/>
          <p:nvPr/>
        </p:nvGrpSpPr>
        <p:grpSpPr>
          <a:xfrm>
            <a:off x="506953" y="5752766"/>
            <a:ext cx="8172908" cy="1260140"/>
            <a:chOff x="683568" y="5517232"/>
            <a:chExt cx="8172908" cy="1260140"/>
          </a:xfrm>
        </p:grpSpPr>
        <p:pic>
          <p:nvPicPr>
            <p:cNvPr id="6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7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="" xmlns:p14="http://schemas.microsoft.com/office/powerpoint/2010/main" val="3838211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67" y="188640"/>
            <a:ext cx="9144000" cy="838200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rebuchet MS" pitchFamily="34" charset="0"/>
              </a:rPr>
              <a:t>PODPOROVANÉ AKTIVITY</a:t>
            </a:r>
            <a:endParaRPr lang="cs-CZ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rebuchet MS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505696" y="5622583"/>
            <a:ext cx="8172908" cy="1260140"/>
            <a:chOff x="683568" y="5517232"/>
            <a:chExt cx="8172908" cy="1260140"/>
          </a:xfrm>
        </p:grpSpPr>
        <p:pic>
          <p:nvPicPr>
            <p:cNvPr id="7" name="Picture 2" descr="S:\ASISTENTI\loga\logo mmr + eu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3568" y="5830164"/>
              <a:ext cx="6624736" cy="914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8" name="Picture 3" descr="S:\ASISTENTI\loga\Logo MAS-na web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596336" y="5517232"/>
              <a:ext cx="1260140" cy="126014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13" name="TextovéPole 12"/>
          <p:cNvSpPr txBox="1"/>
          <p:nvPr/>
        </p:nvSpPr>
        <p:spPr>
          <a:xfrm>
            <a:off x="539552" y="1268760"/>
            <a:ext cx="8064896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solidFill>
                  <a:srgbClr val="00B0F0"/>
                </a:solidFill>
                <a:latin typeface="Trebuchet MS" pitchFamily="34" charset="0"/>
              </a:rPr>
              <a:t>INFRASTRUKTURA PRO ZŠ</a:t>
            </a:r>
          </a:p>
          <a:p>
            <a:pPr marL="0" lvl="1">
              <a:buFont typeface="Wingdings" pitchFamily="2" charset="2"/>
              <a:buChar char="q"/>
            </a:pPr>
            <a:r>
              <a:rPr lang="cs-CZ" dirty="0" smtClean="0">
                <a:solidFill>
                  <a:srgbClr val="00B0F0"/>
                </a:solidFill>
                <a:latin typeface="Trebuchet MS" pitchFamily="34" charset="0"/>
              </a:rPr>
              <a:t>     </a:t>
            </a:r>
            <a:r>
              <a:rPr lang="cs-CZ" sz="2000" dirty="0" smtClean="0"/>
              <a:t>Stavby/st. úpravy; pořízení vybavení </a:t>
            </a:r>
            <a:r>
              <a:rPr lang="cs-CZ" sz="2000" u="sng" dirty="0" smtClean="0"/>
              <a:t>pro odborné učebny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000" u="sng" dirty="0" smtClean="0"/>
              <a:t>(na klíčové kompetence)</a:t>
            </a:r>
          </a:p>
          <a:p>
            <a:pPr marL="0" lvl="1">
              <a:buFont typeface="Wingdings" pitchFamily="2" charset="2"/>
              <a:buChar char="q"/>
            </a:pPr>
            <a:endParaRPr lang="cs-CZ" sz="2000" u="sng" dirty="0" smtClean="0"/>
          </a:p>
          <a:p>
            <a:pPr marL="0" lvl="1">
              <a:buFont typeface="Wingdings" pitchFamily="2" charset="2"/>
              <a:buChar char="q"/>
            </a:pPr>
            <a:endParaRPr lang="cs-CZ" sz="2000" u="sng" dirty="0" smtClean="0"/>
          </a:p>
          <a:p>
            <a:pPr marL="0" lvl="1">
              <a:buFont typeface="Wingdings" pitchFamily="2" charset="2"/>
              <a:buChar char="q"/>
            </a:pPr>
            <a:endParaRPr lang="cs-CZ" sz="2000" u="sng" dirty="0" smtClean="0"/>
          </a:p>
          <a:p>
            <a:pPr marL="0" lvl="1"/>
            <a:r>
              <a:rPr lang="cs-CZ" sz="2000" dirty="0" smtClean="0"/>
              <a:t>!!! </a:t>
            </a:r>
            <a:r>
              <a:rPr lang="cs-CZ" sz="2000" b="1" dirty="0" smtClean="0"/>
              <a:t>Pouze školy/školská zařízení </a:t>
            </a:r>
          </a:p>
          <a:p>
            <a:pPr marL="0" lvl="1"/>
            <a:r>
              <a:rPr lang="cs-CZ" sz="2000" b="1" dirty="0" smtClean="0"/>
              <a:t>v Rejstříku škol a </a:t>
            </a:r>
            <a:r>
              <a:rPr lang="cs-CZ" sz="2000" b="1" dirty="0" err="1" smtClean="0"/>
              <a:t>šk</a:t>
            </a:r>
            <a:r>
              <a:rPr lang="cs-CZ" sz="2000" b="1" dirty="0" smtClean="0"/>
              <a:t>. zařízení k datu vyhlášení výzvy MAS</a:t>
            </a:r>
          </a:p>
          <a:p>
            <a:r>
              <a:rPr lang="cs-CZ" sz="2400" b="1" u="sng" dirty="0" smtClean="0">
                <a:solidFill>
                  <a:srgbClr val="FF0000"/>
                </a:solidFill>
              </a:rPr>
              <a:t>!!! Soulad s MAP! – zde uveden záměr + křížky u klíčových kompetencí !!!</a:t>
            </a:r>
          </a:p>
          <a:p>
            <a:pPr lvl="1"/>
            <a:r>
              <a:rPr lang="cs-CZ" sz="2200" b="1" dirty="0" err="1" smtClean="0"/>
              <a:t>Spec</a:t>
            </a:r>
            <a:r>
              <a:rPr lang="cs-CZ" sz="2200" b="1" dirty="0" smtClean="0"/>
              <a:t>. pravidla na str. 32</a:t>
            </a:r>
          </a:p>
          <a:p>
            <a:r>
              <a:rPr lang="cs-CZ" sz="2400" b="1" u="sng" dirty="0" smtClean="0">
                <a:solidFill>
                  <a:srgbClr val="FF0000"/>
                </a:solidFill>
              </a:rPr>
              <a:t>!!! Bezbariérovost !!!</a:t>
            </a:r>
          </a:p>
          <a:p>
            <a:pPr marL="0" lvl="1"/>
            <a:endParaRPr lang="cs-CZ" sz="2000" dirty="0" smtClean="0"/>
          </a:p>
          <a:p>
            <a:pPr marL="0" lvl="1">
              <a:buFont typeface="Wingdings" pitchFamily="2" charset="2"/>
              <a:buChar char="q"/>
            </a:pPr>
            <a:endParaRPr lang="cs-CZ" sz="2000" u="sng" dirty="0" smtClean="0"/>
          </a:p>
          <a:p>
            <a:endParaRPr lang="cs-CZ" dirty="0" smtClean="0">
              <a:solidFill>
                <a:srgbClr val="00B0F0"/>
              </a:solidFill>
              <a:latin typeface="Trebuchet MS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1004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3796</TotalTime>
  <Words>1230</Words>
  <Application>Microsoft Office PowerPoint</Application>
  <PresentationFormat>Předvádění na obrazovce (4:3)</PresentationFormat>
  <Paragraphs>215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Cesta</vt:lpstr>
      <vt:lpstr>Snímek 1</vt:lpstr>
      <vt:lpstr>Program semináře</vt:lpstr>
      <vt:lpstr>Základní ÚDAJE</vt:lpstr>
      <vt:lpstr>Základní ÚDAje - financování</vt:lpstr>
      <vt:lpstr>Základní ÚDAJE</vt:lpstr>
      <vt:lpstr>ÚZEMÍ REALIZACE</vt:lpstr>
      <vt:lpstr>Cílové Aktivity</vt:lpstr>
      <vt:lpstr>ŽadatelÉ</vt:lpstr>
      <vt:lpstr>PODPOROVANÉ AKTIVITY</vt:lpstr>
      <vt:lpstr>Infrastruktura ZŠ</vt:lpstr>
      <vt:lpstr>INFRASTRUKTURA ZŠ</vt:lpstr>
      <vt:lpstr>INFRASTRUKTURA ZŠ  </vt:lpstr>
      <vt:lpstr>INFRASTRUKTURA ZŠ</vt:lpstr>
      <vt:lpstr>InDIKÁTORY</vt:lpstr>
      <vt:lpstr>INDIKÁTORY</vt:lpstr>
      <vt:lpstr>Povinné PŘílohy</vt:lpstr>
      <vt:lpstr>Povinné PŘílohy</vt:lpstr>
      <vt:lpstr>Forma žádosti o podporu</vt:lpstr>
      <vt:lpstr>Další důležité informace</vt:lpstr>
      <vt:lpstr>Hodnocení a výběr projektů</vt:lpstr>
      <vt:lpstr>Formální hodnocení a přijatelnost</vt:lpstr>
      <vt:lpstr>Věcné hodnocení</vt:lpstr>
      <vt:lpstr>Kontrola CrR </vt:lpstr>
      <vt:lpstr>publicita</vt:lpstr>
      <vt:lpstr>Monitorování projektu</vt:lpstr>
      <vt:lpstr>dokumentace</vt:lpstr>
      <vt:lpstr>Snímek 27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2 MAS Znojemské vinařství, z.s.</dc:title>
  <dc:creator>Kancelar4</dc:creator>
  <cp:lastModifiedBy>Kancelar1</cp:lastModifiedBy>
  <cp:revision>272</cp:revision>
  <dcterms:created xsi:type="dcterms:W3CDTF">2018-11-02T13:10:42Z</dcterms:created>
  <dcterms:modified xsi:type="dcterms:W3CDTF">2021-11-09T09:38:16Z</dcterms:modified>
</cp:coreProperties>
</file>