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2" r:id="rId6"/>
    <p:sldId id="282" r:id="rId7"/>
    <p:sldId id="290" r:id="rId8"/>
    <p:sldId id="310" r:id="rId9"/>
    <p:sldId id="311" r:id="rId10"/>
    <p:sldId id="312" r:id="rId11"/>
    <p:sldId id="267" r:id="rId12"/>
    <p:sldId id="296" r:id="rId13"/>
    <p:sldId id="297" r:id="rId14"/>
    <p:sldId id="299" r:id="rId15"/>
    <p:sldId id="300" r:id="rId16"/>
    <p:sldId id="301" r:id="rId17"/>
    <p:sldId id="302" r:id="rId18"/>
    <p:sldId id="303" r:id="rId19"/>
    <p:sldId id="304" r:id="rId20"/>
    <p:sldId id="305" r:id="rId21"/>
    <p:sldId id="306" r:id="rId22"/>
    <p:sldId id="307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Světlý styl 3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39" autoAdjust="0"/>
    <p:restoredTop sz="94590" autoAdjust="0"/>
  </p:normalViewPr>
  <p:slideViewPr>
    <p:cSldViewPr>
      <p:cViewPr>
        <p:scale>
          <a:sx n="75" d="100"/>
          <a:sy n="75" d="100"/>
        </p:scale>
        <p:origin x="-2652" y="-8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89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F28E29-4CE5-469A-BEFB-A4814E1B69B1}" type="datetimeFigureOut">
              <a:rPr lang="cs-CZ" smtClean="0"/>
              <a:pPr/>
              <a:t>17. 7. 2020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21FD03-0F7A-439C-AE4C-449791E2421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61448-3F7C-4808-A236-9B60A258125D}" type="datetimeFigureOut">
              <a:rPr lang="cs-CZ" smtClean="0"/>
              <a:pPr/>
              <a:t>17. 7. 2020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D4CA16A-B066-4908-8548-EECA1BB2F5D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61448-3F7C-4808-A236-9B60A258125D}" type="datetimeFigureOut">
              <a:rPr lang="cs-CZ" smtClean="0"/>
              <a:pPr/>
              <a:t>17. 7. 2020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CA16A-B066-4908-8548-EECA1BB2F5D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61448-3F7C-4808-A236-9B60A258125D}" type="datetimeFigureOut">
              <a:rPr lang="cs-CZ" smtClean="0"/>
              <a:pPr/>
              <a:t>17. 7. 2020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CA16A-B066-4908-8548-EECA1BB2F5D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61448-3F7C-4808-A236-9B60A258125D}" type="datetimeFigureOut">
              <a:rPr lang="cs-CZ" smtClean="0"/>
              <a:pPr/>
              <a:t>17. 7. 2020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D4CA16A-B066-4908-8548-EECA1BB2F5D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61448-3F7C-4808-A236-9B60A258125D}" type="datetimeFigureOut">
              <a:rPr lang="cs-CZ" smtClean="0"/>
              <a:pPr/>
              <a:t>17. 7. 2020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CA16A-B066-4908-8548-EECA1BB2F5D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61448-3F7C-4808-A236-9B60A258125D}" type="datetimeFigureOut">
              <a:rPr lang="cs-CZ" smtClean="0"/>
              <a:pPr/>
              <a:t>17. 7. 2020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CA16A-B066-4908-8548-EECA1BB2F5D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61448-3F7C-4808-A236-9B60A258125D}" type="datetimeFigureOut">
              <a:rPr lang="cs-CZ" smtClean="0"/>
              <a:pPr/>
              <a:t>17. 7. 2020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D4CA16A-B066-4908-8548-EECA1BB2F5D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61448-3F7C-4808-A236-9B60A258125D}" type="datetimeFigureOut">
              <a:rPr lang="cs-CZ" smtClean="0"/>
              <a:pPr/>
              <a:t>17. 7. 2020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CA16A-B066-4908-8548-EECA1BB2F5D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61448-3F7C-4808-A236-9B60A258125D}" type="datetimeFigureOut">
              <a:rPr lang="cs-CZ" smtClean="0"/>
              <a:pPr/>
              <a:t>17. 7. 2020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CA16A-B066-4908-8548-EECA1BB2F5D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61448-3F7C-4808-A236-9B60A258125D}" type="datetimeFigureOut">
              <a:rPr lang="cs-CZ" smtClean="0"/>
              <a:pPr/>
              <a:t>17. 7. 2020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CA16A-B066-4908-8548-EECA1BB2F5D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61448-3F7C-4808-A236-9B60A258125D}" type="datetimeFigureOut">
              <a:rPr lang="cs-CZ" smtClean="0"/>
              <a:pPr/>
              <a:t>17. 7. 2020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CA16A-B066-4908-8548-EECA1BB2F5D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6E61448-3F7C-4808-A236-9B60A258125D}" type="datetimeFigureOut">
              <a:rPr lang="cs-CZ" smtClean="0"/>
              <a:pPr/>
              <a:t>17. 7. 2020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D4CA16A-B066-4908-8548-EECA1BB2F5D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mseu.mssf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-42424" y="3501008"/>
            <a:ext cx="9167696" cy="1199704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5400" b="1" spc="50" dirty="0" smtClean="0">
                <a:ln w="38100">
                  <a:solidFill>
                    <a:srgbClr val="00B050"/>
                  </a:solidFill>
                </a:ln>
                <a:solidFill>
                  <a:srgbClr val="009900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 Rozvíjet vzdělávání</a:t>
            </a:r>
          </a:p>
          <a:p>
            <a:pPr algn="ctr"/>
            <a:endParaRPr lang="cs-CZ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-4968" y="188640"/>
            <a:ext cx="914896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5400" b="1" spc="50" dirty="0" smtClean="0">
                <a:ln w="11430"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Výzva č. </a:t>
            </a:r>
            <a:r>
              <a:rPr lang="cs-CZ" sz="5400" b="1" spc="50" dirty="0" smtClean="0">
                <a:ln w="11430"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9</a:t>
            </a:r>
            <a:r>
              <a:rPr lang="cs-CZ" sz="5400" b="1" spc="50" dirty="0" smtClean="0">
                <a:ln w="11430"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cs-CZ" sz="5400" b="1" spc="50" dirty="0" smtClean="0">
                <a:ln w="11430"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cs-CZ" sz="5400" b="1" spc="50" dirty="0" smtClean="0">
                <a:ln w="11430"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MAS Znojemské vinařství, z.s.</a:t>
            </a:r>
            <a:endParaRPr lang="cs-CZ" sz="5400" b="1" spc="50" dirty="0">
              <a:ln w="11430">
                <a:solidFill>
                  <a:schemeClr val="accent1">
                    <a:lumMod val="75000"/>
                  </a:schemeClr>
                </a:solidFill>
              </a:ln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845296" y="4841523"/>
            <a:ext cx="3312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Ing. Jana Procházková</a:t>
            </a:r>
            <a:endParaRPr lang="cs-CZ" sz="2400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grpSp>
        <p:nvGrpSpPr>
          <p:cNvPr id="7" name="Skupina 6"/>
          <p:cNvGrpSpPr/>
          <p:nvPr/>
        </p:nvGrpSpPr>
        <p:grpSpPr>
          <a:xfrm>
            <a:off x="485546" y="5517232"/>
            <a:ext cx="8172908" cy="1260140"/>
            <a:chOff x="683568" y="5517232"/>
            <a:chExt cx="8172908" cy="1260140"/>
          </a:xfrm>
        </p:grpSpPr>
        <p:pic>
          <p:nvPicPr>
            <p:cNvPr id="5" name="Picture 2" descr="S:\ASISTENTI\loga\logo mmr + eu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83568" y="5830164"/>
              <a:ext cx="6624736" cy="91440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6" name="Picture 3" descr="S:\ASISTENTI\loga\Logo MAS-na web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596336" y="5517232"/>
              <a:ext cx="1260140" cy="126014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67" y="188640"/>
            <a:ext cx="9144000" cy="838200"/>
          </a:xfrm>
        </p:spPr>
        <p:txBody>
          <a:bodyPr>
            <a:noAutofit/>
          </a:bodyPr>
          <a:lstStyle/>
          <a:p>
            <a:pPr algn="ctr"/>
            <a:r>
              <a:rPr lang="cs-CZ" sz="32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Infrastruktura pro zájmové, neformální a celoživotní vzdělávání</a:t>
            </a:r>
            <a:endParaRPr lang="cs-CZ" sz="32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735796" y="1133267"/>
            <a:ext cx="36724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</a:rPr>
              <a:t>Způsobilé výdaje</a:t>
            </a:r>
            <a:endParaRPr lang="cs-CZ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 Narrow" panose="020B0606020202030204" pitchFamily="34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14650515"/>
              </p:ext>
            </p:extLst>
          </p:nvPr>
        </p:nvGraphicFramePr>
        <p:xfrm>
          <a:off x="0" y="1556792"/>
          <a:ext cx="9144000" cy="4536504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4572000"/>
                <a:gridCol w="4572000"/>
              </a:tblGrid>
              <a:tr h="725841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Arial Narrow" panose="020B0606020202030204" pitchFamily="34" charset="0"/>
                        </a:rPr>
                        <a:t>Hlavní</a:t>
                      </a:r>
                      <a:r>
                        <a:rPr lang="cs-CZ" baseline="0" dirty="0" smtClean="0">
                          <a:latin typeface="Arial Narrow" panose="020B0606020202030204" pitchFamily="34" charset="0"/>
                        </a:rPr>
                        <a:t> aktivity </a:t>
                      </a:r>
                    </a:p>
                    <a:p>
                      <a:pPr algn="ctr"/>
                      <a:r>
                        <a:rPr lang="cs-CZ" b="0" baseline="0" dirty="0" smtClean="0">
                          <a:latin typeface="Arial Narrow" panose="020B0606020202030204" pitchFamily="34" charset="0"/>
                        </a:rPr>
                        <a:t>Min. </a:t>
                      </a:r>
                      <a:r>
                        <a:rPr lang="cs-CZ" baseline="0" dirty="0" smtClean="0">
                          <a:latin typeface="Arial Narrow" panose="020B0606020202030204" pitchFamily="34" charset="0"/>
                        </a:rPr>
                        <a:t>85% </a:t>
                      </a:r>
                      <a:r>
                        <a:rPr lang="cs-CZ" b="0" baseline="0" dirty="0" smtClean="0">
                          <a:latin typeface="Arial Narrow" panose="020B0606020202030204" pitchFamily="34" charset="0"/>
                        </a:rPr>
                        <a:t>celkových způsobilých výdajů</a:t>
                      </a:r>
                      <a:endParaRPr lang="cs-CZ" b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Arial Narrow" panose="020B0606020202030204" pitchFamily="34" charset="0"/>
                        </a:rPr>
                        <a:t>Vedlejší</a:t>
                      </a:r>
                      <a:r>
                        <a:rPr lang="cs-CZ" baseline="0" dirty="0" smtClean="0">
                          <a:latin typeface="Arial Narrow" panose="020B0606020202030204" pitchFamily="34" charset="0"/>
                        </a:rPr>
                        <a:t> aktivity</a:t>
                      </a:r>
                    </a:p>
                    <a:p>
                      <a:pPr algn="ctr"/>
                      <a:r>
                        <a:rPr lang="cs-CZ" b="0" baseline="0" dirty="0" smtClean="0">
                          <a:latin typeface="Arial Narrow" panose="020B0606020202030204" pitchFamily="34" charset="0"/>
                        </a:rPr>
                        <a:t>Max. </a:t>
                      </a:r>
                      <a:r>
                        <a:rPr lang="cs-CZ" baseline="0" dirty="0" smtClean="0">
                          <a:latin typeface="Arial Narrow" panose="020B0606020202030204" pitchFamily="34" charset="0"/>
                        </a:rPr>
                        <a:t>15% </a:t>
                      </a:r>
                      <a:r>
                        <a:rPr lang="cs-CZ" b="0" baseline="0" dirty="0" smtClean="0">
                          <a:latin typeface="Arial Narrow" panose="020B0606020202030204" pitchFamily="34" charset="0"/>
                        </a:rPr>
                        <a:t>celkových způsobilých výdajů</a:t>
                      </a:r>
                      <a:endParaRPr lang="cs-CZ" b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3810663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cs-CZ" sz="1800" b="1" dirty="0" smtClean="0">
                          <a:latin typeface="Arial Narrow" panose="020B0606020202030204" pitchFamily="34" charset="0"/>
                        </a:rPr>
                        <a:t>Stavby</a:t>
                      </a:r>
                      <a:br>
                        <a:rPr lang="cs-CZ" sz="1800" b="1" dirty="0" smtClean="0">
                          <a:latin typeface="Arial Narrow" panose="020B0606020202030204" pitchFamily="34" charset="0"/>
                        </a:rPr>
                      </a:br>
                      <a:r>
                        <a:rPr lang="cs-CZ" sz="1400" b="0" dirty="0" smtClean="0">
                          <a:latin typeface="Arial Narrow" panose="020B0606020202030204" pitchFamily="34" charset="0"/>
                        </a:rPr>
                        <a:t>(prostory ve vazbě</a:t>
                      </a:r>
                      <a:r>
                        <a:rPr lang="cs-CZ" sz="1400" b="0" baseline="0" dirty="0" smtClean="0">
                          <a:latin typeface="Arial Narrow" panose="020B0606020202030204" pitchFamily="34" charset="0"/>
                        </a:rPr>
                        <a:t> na klíč. kompetence, </a:t>
                      </a:r>
                      <a:r>
                        <a:rPr lang="cs-CZ" sz="1400" b="0" baseline="0" dirty="0" err="1" smtClean="0">
                          <a:latin typeface="Arial Narrow" panose="020B0606020202030204" pitchFamily="34" charset="0"/>
                        </a:rPr>
                        <a:t>soc</a:t>
                      </a:r>
                      <a:r>
                        <a:rPr lang="cs-CZ" sz="1400" b="0" baseline="0" dirty="0" smtClean="0">
                          <a:latin typeface="Arial Narrow" panose="020B0606020202030204" pitchFamily="34" charset="0"/>
                        </a:rPr>
                        <a:t>. inkluze, šatny,..)</a:t>
                      </a:r>
                      <a:endParaRPr lang="cs-CZ" sz="1800" b="0" dirty="0" smtClean="0">
                        <a:latin typeface="Arial Narrow" panose="020B0606020202030204" pitchFamily="34" charset="0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cs-CZ" sz="1800" b="1" dirty="0" smtClean="0">
                          <a:latin typeface="Arial Narrow" panose="020B0606020202030204" pitchFamily="34" charset="0"/>
                        </a:rPr>
                        <a:t>Nákup</a:t>
                      </a:r>
                      <a:r>
                        <a:rPr lang="cs-CZ" sz="1800" b="1" baseline="0" dirty="0" smtClean="0">
                          <a:latin typeface="Arial Narrow" panose="020B0606020202030204" pitchFamily="34" charset="0"/>
                        </a:rPr>
                        <a:t> pozemků a staveb</a:t>
                      </a:r>
                      <a:br>
                        <a:rPr lang="cs-CZ" sz="1800" b="1" baseline="0" dirty="0" smtClean="0">
                          <a:latin typeface="Arial Narrow" panose="020B0606020202030204" pitchFamily="34" charset="0"/>
                        </a:rPr>
                      </a:br>
                      <a:r>
                        <a:rPr lang="cs-CZ" sz="1400" b="0" baseline="0" dirty="0" smtClean="0">
                          <a:latin typeface="Arial Narrow" panose="020B0606020202030204" pitchFamily="34" charset="0"/>
                        </a:rPr>
                        <a:t>(znalecký posudek – 6 měsíců, před pořízením)</a:t>
                      </a:r>
                      <a:endParaRPr lang="cs-CZ" sz="1800" b="1" baseline="0" dirty="0" smtClean="0">
                        <a:latin typeface="Arial Narrow" panose="020B0606020202030204" pitchFamily="34" charset="0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cs-CZ" sz="1800" b="1" baseline="0" dirty="0" smtClean="0">
                          <a:latin typeface="Arial Narrow" panose="020B0606020202030204" pitchFamily="34" charset="0"/>
                        </a:rPr>
                        <a:t>Pořízení vybavení budov, učeben, výukových prostor</a:t>
                      </a:r>
                      <a:br>
                        <a:rPr lang="cs-CZ" sz="1800" b="1" baseline="0" dirty="0" smtClean="0">
                          <a:latin typeface="Arial Narrow" panose="020B0606020202030204" pitchFamily="34" charset="0"/>
                        </a:rPr>
                      </a:br>
                      <a:r>
                        <a:rPr lang="cs-CZ" sz="1400" b="0" baseline="0" dirty="0" smtClean="0">
                          <a:latin typeface="Arial Narrow" panose="020B0606020202030204" pitchFamily="34" charset="0"/>
                        </a:rPr>
                        <a:t>(vybavení ve vazbě na klíč. kompetence, kompenzační pomůcky,..)</a:t>
                      </a:r>
                      <a:endParaRPr lang="cs-CZ" sz="1800" b="1" baseline="0" dirty="0" smtClean="0">
                        <a:latin typeface="Arial Narrow" panose="020B0606020202030204" pitchFamily="34" charset="0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cs-CZ" sz="1800" b="1" baseline="0" dirty="0" smtClean="0">
                          <a:latin typeface="Arial Narrow" panose="020B0606020202030204" pitchFamily="34" charset="0"/>
                        </a:rPr>
                        <a:t>DPH</a:t>
                      </a:r>
                      <a:endParaRPr lang="cs-CZ" sz="18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cs-CZ" dirty="0" smtClean="0">
                          <a:latin typeface="Arial Narrow" panose="020B0606020202030204" pitchFamily="34" charset="0"/>
                        </a:rPr>
                        <a:t>Demolice budov v areálu</a:t>
                      </a:r>
                      <a:r>
                        <a:rPr lang="cs-CZ" baseline="0" dirty="0" smtClean="0">
                          <a:latin typeface="Arial Narrow" panose="020B0606020202030204" pitchFamily="34" charset="0"/>
                        </a:rPr>
                        <a:t> zařízení</a:t>
                      </a:r>
                      <a:endParaRPr lang="cs-CZ" dirty="0" smtClean="0">
                        <a:latin typeface="Arial Narrow" panose="020B0606020202030204" pitchFamily="34" charset="0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cs-CZ" dirty="0" smtClean="0">
                          <a:latin typeface="Arial Narrow" panose="020B0606020202030204" pitchFamily="34" charset="0"/>
                        </a:rPr>
                        <a:t>Úpravy venkovního prostranství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cs-CZ" dirty="0" smtClean="0">
                          <a:latin typeface="Arial Narrow" panose="020B0606020202030204" pitchFamily="34" charset="0"/>
                        </a:rPr>
                        <a:t>Zabezpečení</a:t>
                      </a:r>
                      <a:r>
                        <a:rPr lang="cs-CZ" baseline="0" dirty="0" smtClean="0">
                          <a:latin typeface="Arial Narrow" panose="020B0606020202030204" pitchFamily="34" charset="0"/>
                        </a:rPr>
                        <a:t> výstavby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cs-CZ" baseline="0" dirty="0" smtClean="0">
                          <a:latin typeface="Arial Narrow" panose="020B0606020202030204" pitchFamily="34" charset="0"/>
                        </a:rPr>
                        <a:t>Projektová dokumentace stavby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cs-CZ" baseline="0" dirty="0" smtClean="0">
                          <a:latin typeface="Arial Narrow" panose="020B0606020202030204" pitchFamily="34" charset="0"/>
                        </a:rPr>
                        <a:t>Pořízení služeb bezprostředně souvisejících s realizací projektu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cs-CZ" baseline="0" dirty="0" smtClean="0">
                          <a:latin typeface="Arial Narrow" panose="020B0606020202030204" pitchFamily="34" charset="0"/>
                        </a:rPr>
                        <a:t>Nákup služeb, které jsou součástí pořízení dl. hmot. a </a:t>
                      </a:r>
                      <a:r>
                        <a:rPr lang="cs-CZ" baseline="0" dirty="0" err="1" smtClean="0">
                          <a:latin typeface="Arial Narrow" panose="020B0606020202030204" pitchFamily="34" charset="0"/>
                        </a:rPr>
                        <a:t>nehmot</a:t>
                      </a:r>
                      <a:r>
                        <a:rPr lang="cs-CZ" baseline="0" dirty="0" smtClean="0">
                          <a:latin typeface="Arial Narrow" panose="020B0606020202030204" pitchFamily="34" charset="0"/>
                        </a:rPr>
                        <a:t>. majetku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cs-CZ" baseline="0" dirty="0" smtClean="0">
                          <a:latin typeface="Arial Narrow" panose="020B0606020202030204" pitchFamily="34" charset="0"/>
                        </a:rPr>
                        <a:t>Povinná publicita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cs-CZ" baseline="0" dirty="0" smtClean="0">
                          <a:latin typeface="Arial Narrow" panose="020B0606020202030204" pitchFamily="34" charset="0"/>
                        </a:rPr>
                        <a:t>DPH</a:t>
                      </a:r>
                    </a:p>
                    <a:p>
                      <a:endParaRPr lang="cs-CZ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3" name="Skupina 5"/>
          <p:cNvGrpSpPr/>
          <p:nvPr/>
        </p:nvGrpSpPr>
        <p:grpSpPr>
          <a:xfrm>
            <a:off x="467544" y="5877272"/>
            <a:ext cx="8172908" cy="1149467"/>
            <a:chOff x="683568" y="5517232"/>
            <a:chExt cx="8172908" cy="1260140"/>
          </a:xfrm>
        </p:grpSpPr>
        <p:pic>
          <p:nvPicPr>
            <p:cNvPr id="7" name="Picture 2" descr="S:\ASISTENTI\loga\logo mmr + eu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83568" y="5830164"/>
              <a:ext cx="6624736" cy="91440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8" name="Picture 3" descr="S:\ASISTENTI\loga\Logo MAS-na web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596336" y="5517232"/>
              <a:ext cx="1260140" cy="126014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  <p:grpSp>
        <p:nvGrpSpPr>
          <p:cNvPr id="9" name="Skupina 8"/>
          <p:cNvGrpSpPr/>
          <p:nvPr/>
        </p:nvGrpSpPr>
        <p:grpSpPr>
          <a:xfrm>
            <a:off x="0" y="4725144"/>
            <a:ext cx="4537688" cy="1558869"/>
            <a:chOff x="0" y="4605274"/>
            <a:chExt cx="4537688" cy="1558869"/>
          </a:xfrm>
        </p:grpSpPr>
        <p:pic>
          <p:nvPicPr>
            <p:cNvPr id="10" name="Obrázek 9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0" y="4605274"/>
              <a:ext cx="4537688" cy="1152128"/>
            </a:xfrm>
            <a:prstGeom prst="rect">
              <a:avLst/>
            </a:prstGeom>
          </p:spPr>
        </p:pic>
        <p:sp>
          <p:nvSpPr>
            <p:cNvPr id="11" name="TextovéPole 10"/>
            <p:cNvSpPr txBox="1"/>
            <p:nvPr/>
          </p:nvSpPr>
          <p:spPr>
            <a:xfrm>
              <a:off x="0" y="5733256"/>
              <a:ext cx="453768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100" b="1" dirty="0">
                  <a:latin typeface="Arial Narrow" panose="020B0606020202030204" pitchFamily="34" charset="0"/>
                </a:rPr>
                <a:t>Výklad k použití limitu 10 % celkových způsobilých výdajů na nákup pozemku dle Čl. 69 Nařízení Evropského parlamentu a Rady EU č. 1303/2013 </a:t>
              </a:r>
              <a:endParaRPr lang="cs-CZ" sz="1100" dirty="0">
                <a:latin typeface="Arial Narrow" panose="020B0606020202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640189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686800" cy="841248"/>
          </a:xfrm>
        </p:spPr>
        <p:txBody>
          <a:bodyPr/>
          <a:lstStyle/>
          <a:p>
            <a:pPr algn="ctr"/>
            <a:r>
              <a:rPr lang="cs-CZ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Povinné přílohy žádosti</a:t>
            </a:r>
            <a:endParaRPr lang="cs-CZ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1"/>
          </p:nvPr>
        </p:nvSpPr>
        <p:spPr>
          <a:xfrm>
            <a:off x="539552" y="1124744"/>
            <a:ext cx="8147248" cy="4718304"/>
          </a:xfrm>
        </p:spPr>
        <p:txBody>
          <a:bodyPr>
            <a:noAutofit/>
          </a:bodyPr>
          <a:lstStyle/>
          <a:p>
            <a:r>
              <a:rPr lang="cs-CZ" sz="1700" u="sng" dirty="0" smtClean="0">
                <a:latin typeface="Arial Narrow" panose="020B0606020202030204" pitchFamily="34" charset="0"/>
              </a:rPr>
              <a:t>Plná moc</a:t>
            </a:r>
          </a:p>
          <a:p>
            <a:r>
              <a:rPr lang="cs-CZ" sz="1700" u="sng" dirty="0" smtClean="0">
                <a:latin typeface="Arial Narrow" panose="020B0606020202030204" pitchFamily="34" charset="0"/>
              </a:rPr>
              <a:t>Zadávací a výběrová řízení</a:t>
            </a:r>
          </a:p>
          <a:p>
            <a:r>
              <a:rPr lang="cs-CZ" sz="1700" u="sng" dirty="0" smtClean="0">
                <a:latin typeface="Arial Narrow" panose="020B0606020202030204" pitchFamily="34" charset="0"/>
              </a:rPr>
              <a:t>Doklady o právní subjektivitě</a:t>
            </a:r>
          </a:p>
          <a:p>
            <a:r>
              <a:rPr lang="cs-CZ" sz="1700" u="sng" dirty="0" smtClean="0">
                <a:latin typeface="Arial Narrow" panose="020B0606020202030204" pitchFamily="34" charset="0"/>
              </a:rPr>
              <a:t>Studie proveditelnosti</a:t>
            </a:r>
          </a:p>
          <a:p>
            <a:r>
              <a:rPr lang="cs-CZ" sz="1700" u="sng" dirty="0" smtClean="0">
                <a:latin typeface="Arial Narrow" panose="020B0606020202030204" pitchFamily="34" charset="0"/>
              </a:rPr>
              <a:t>Doklad o prokázání právních vztahů k majetku</a:t>
            </a:r>
            <a:r>
              <a:rPr lang="cs-CZ" sz="1700" dirty="0" smtClean="0">
                <a:latin typeface="Arial Narrow" panose="020B0606020202030204" pitchFamily="34" charset="0"/>
              </a:rPr>
              <a:t>, který je předmětem projektu</a:t>
            </a:r>
          </a:p>
          <a:p>
            <a:r>
              <a:rPr lang="cs-CZ" sz="1700" u="sng" dirty="0" smtClean="0">
                <a:latin typeface="Arial Narrow" panose="020B0606020202030204" pitchFamily="34" charset="0"/>
              </a:rPr>
              <a:t>Území rozhodnutí nebo územní souhlas </a:t>
            </a:r>
            <a:r>
              <a:rPr lang="cs-CZ" sz="1700" dirty="0" smtClean="0">
                <a:latin typeface="Arial Narrow" panose="020B0606020202030204" pitchFamily="34" charset="0"/>
              </a:rPr>
              <a:t>nebo veřejnoprávní smlouva nahrazující územní řízení</a:t>
            </a:r>
          </a:p>
          <a:p>
            <a:r>
              <a:rPr lang="cs-CZ" sz="1700" u="sng" dirty="0" smtClean="0">
                <a:latin typeface="Arial Narrow" panose="020B0606020202030204" pitchFamily="34" charset="0"/>
              </a:rPr>
              <a:t>Žádost o stavební povolení nebo ohlášení</a:t>
            </a:r>
            <a:r>
              <a:rPr lang="cs-CZ" sz="1700" dirty="0" smtClean="0">
                <a:latin typeface="Arial Narrow" panose="020B0606020202030204" pitchFamily="34" charset="0"/>
              </a:rPr>
              <a:t>, případně stavební povolení nebo souhlas s provedením ohlášeného stavebního záměru nebo veřejnoprávní smlouva nahrazující stavební povolení</a:t>
            </a:r>
          </a:p>
          <a:p>
            <a:r>
              <a:rPr lang="cs-CZ" sz="1700" u="sng" dirty="0" smtClean="0">
                <a:latin typeface="Arial Narrow" panose="020B0606020202030204" pitchFamily="34" charset="0"/>
              </a:rPr>
              <a:t>Projektová dokumentace </a:t>
            </a:r>
            <a:r>
              <a:rPr lang="cs-CZ" sz="1700" dirty="0" smtClean="0">
                <a:latin typeface="Arial Narrow" panose="020B0606020202030204" pitchFamily="34" charset="0"/>
              </a:rPr>
              <a:t>pro vydání stavebního povolení nebo pro ohlášení stavby</a:t>
            </a:r>
          </a:p>
          <a:p>
            <a:r>
              <a:rPr lang="cs-CZ" sz="1700" u="sng" dirty="0" smtClean="0">
                <a:latin typeface="Arial Narrow" panose="020B0606020202030204" pitchFamily="34" charset="0"/>
              </a:rPr>
              <a:t>Položkový rozpočet stavby</a:t>
            </a:r>
          </a:p>
          <a:p>
            <a:r>
              <a:rPr lang="cs-CZ" sz="1700" u="sng" dirty="0" smtClean="0">
                <a:latin typeface="Arial Narrow" panose="020B0606020202030204" pitchFamily="34" charset="0"/>
              </a:rPr>
              <a:t>Výpočet čistých jiných peněžních příjmů </a:t>
            </a:r>
          </a:p>
          <a:p>
            <a:r>
              <a:rPr lang="cs-CZ" sz="1700" u="sng" dirty="0" smtClean="0">
                <a:latin typeface="Arial Narrow" panose="020B0606020202030204" pitchFamily="34" charset="0"/>
              </a:rPr>
              <a:t>Čestné prohlášení o skutečném majiteli </a:t>
            </a:r>
          </a:p>
          <a:p>
            <a:pPr>
              <a:buNone/>
            </a:pPr>
            <a:r>
              <a:rPr lang="cs-CZ" sz="1700" b="1" dirty="0" smtClean="0">
                <a:latin typeface="Arial Narrow" panose="020B0606020202030204" pitchFamily="34" charset="0"/>
              </a:rPr>
              <a:t/>
            </a:r>
            <a:br>
              <a:rPr lang="cs-CZ" sz="1700" b="1" dirty="0" smtClean="0">
                <a:latin typeface="Arial Narrow" panose="020B0606020202030204" pitchFamily="34" charset="0"/>
              </a:rPr>
            </a:br>
            <a:r>
              <a:rPr lang="cs-CZ" sz="1700" b="1" dirty="0" smtClean="0">
                <a:latin typeface="Arial Narrow" panose="020B0606020202030204" pitchFamily="34" charset="0"/>
              </a:rPr>
              <a:t>Infrastruktura ZŠ</a:t>
            </a:r>
            <a:r>
              <a:rPr lang="cs-CZ" sz="1700" dirty="0" smtClean="0">
                <a:latin typeface="Arial Narrow" panose="020B0606020202030204" pitchFamily="34" charset="0"/>
              </a:rPr>
              <a:t>				</a:t>
            </a:r>
          </a:p>
          <a:p>
            <a:r>
              <a:rPr lang="cs-CZ" sz="1700" u="sng" dirty="0" smtClean="0">
                <a:latin typeface="Arial Narrow" panose="020B0606020202030204" pitchFamily="34" charset="0"/>
              </a:rPr>
              <a:t>Výpis </a:t>
            </a:r>
            <a:r>
              <a:rPr lang="cs-CZ" sz="1700" u="sng" dirty="0">
                <a:latin typeface="Arial Narrow" panose="020B0606020202030204" pitchFamily="34" charset="0"/>
              </a:rPr>
              <a:t>z rejstříku škol a školských </a:t>
            </a:r>
            <a:r>
              <a:rPr lang="cs-CZ" sz="1700" u="sng" dirty="0" smtClean="0">
                <a:latin typeface="Arial Narrow" panose="020B0606020202030204" pitchFamily="34" charset="0"/>
              </a:rPr>
              <a:t>zařízení</a:t>
            </a:r>
            <a:r>
              <a:rPr lang="cs-CZ" sz="1700" dirty="0" smtClean="0">
                <a:latin typeface="Arial Narrow" panose="020B0606020202030204" pitchFamily="34" charset="0"/>
              </a:rPr>
              <a:t>	</a:t>
            </a:r>
            <a:r>
              <a:rPr lang="cs-CZ" sz="1600" dirty="0" smtClean="0">
                <a:latin typeface="Arial Narrow" panose="020B0606020202030204" pitchFamily="34" charset="0"/>
              </a:rPr>
              <a:t>	</a:t>
            </a:r>
            <a:endParaRPr lang="cs-CZ" sz="1600" dirty="0">
              <a:latin typeface="Arial Narrow" panose="020B0606020202030204" pitchFamily="34" charset="0"/>
            </a:endParaRPr>
          </a:p>
        </p:txBody>
      </p:sp>
      <p:grpSp>
        <p:nvGrpSpPr>
          <p:cNvPr id="4" name="Skupina 3"/>
          <p:cNvGrpSpPr/>
          <p:nvPr/>
        </p:nvGrpSpPr>
        <p:grpSpPr>
          <a:xfrm>
            <a:off x="485546" y="5622583"/>
            <a:ext cx="8172908" cy="1260140"/>
            <a:chOff x="683568" y="5517232"/>
            <a:chExt cx="8172908" cy="1260140"/>
          </a:xfrm>
        </p:grpSpPr>
        <p:pic>
          <p:nvPicPr>
            <p:cNvPr id="5" name="Picture 2" descr="S:\ASISTENTI\loga\logo mmr + eu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83568" y="5830164"/>
              <a:ext cx="6624736" cy="91440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6" name="Picture 3" descr="S:\ASISTENTI\loga\Logo MAS-na web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596336" y="5517232"/>
              <a:ext cx="1260140" cy="126014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  <p:cxnSp>
        <p:nvCxnSpPr>
          <p:cNvPr id="9" name="Přímá spojnice 8"/>
          <p:cNvCxnSpPr/>
          <p:nvPr/>
        </p:nvCxnSpPr>
        <p:spPr>
          <a:xfrm>
            <a:off x="683568" y="5229200"/>
            <a:ext cx="792088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519059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1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10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10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10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10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10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86800" cy="841248"/>
          </a:xfrm>
        </p:spPr>
        <p:txBody>
          <a:bodyPr>
            <a:normAutofit/>
          </a:bodyPr>
          <a:lstStyle/>
          <a:p>
            <a:pPr algn="ctr"/>
            <a:r>
              <a:rPr lang="cs-CZ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Indikátory</a:t>
            </a:r>
            <a:endParaRPr lang="cs-CZ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8515672" cy="4724400"/>
          </a:xfrm>
        </p:spPr>
        <p:txBody>
          <a:bodyPr/>
          <a:lstStyle/>
          <a:p>
            <a:pPr marL="0" indent="0" algn="ctr">
              <a:buNone/>
            </a:pPr>
            <a:r>
              <a:rPr lang="cs-CZ" sz="3200" b="1" dirty="0" smtClean="0">
                <a:latin typeface="Arial Narrow" panose="020B0606020202030204" pitchFamily="34" charset="0"/>
              </a:rPr>
              <a:t>Indikátory jsou společné pro obě aktivity:</a:t>
            </a:r>
          </a:p>
          <a:p>
            <a:pPr marL="0" indent="0" algn="ctr">
              <a:buNone/>
            </a:pPr>
            <a:endParaRPr lang="cs-CZ" sz="3200" b="1" dirty="0" smtClean="0">
              <a:latin typeface="Arial Narrow" panose="020B0606020202030204" pitchFamily="34" charset="0"/>
            </a:endParaRPr>
          </a:p>
          <a:p>
            <a:r>
              <a:rPr lang="cs-CZ" b="1" dirty="0" smtClean="0">
                <a:latin typeface="Arial Narrow" panose="020B0606020202030204" pitchFamily="34" charset="0"/>
              </a:rPr>
              <a:t>5 00 01 </a:t>
            </a:r>
            <a:r>
              <a:rPr lang="cs-CZ" dirty="0" smtClean="0">
                <a:latin typeface="Arial Narrow" panose="020B0606020202030204" pitchFamily="34" charset="0"/>
              </a:rPr>
              <a:t>– 	Kapacita podporovaných zařízení péče o děti 			nebo vzdělávacích zařízení</a:t>
            </a:r>
          </a:p>
          <a:p>
            <a:endParaRPr lang="cs-CZ" dirty="0" smtClean="0">
              <a:latin typeface="Arial Narrow" panose="020B0606020202030204" pitchFamily="34" charset="0"/>
            </a:endParaRPr>
          </a:p>
          <a:p>
            <a:r>
              <a:rPr lang="cs-CZ" b="1" dirty="0" smtClean="0">
                <a:latin typeface="Arial Narrow" panose="020B0606020202030204" pitchFamily="34" charset="0"/>
              </a:rPr>
              <a:t>5 00 00</a:t>
            </a:r>
            <a:r>
              <a:rPr lang="cs-CZ" dirty="0" smtClean="0">
                <a:latin typeface="Arial Narrow" panose="020B0606020202030204" pitchFamily="34" charset="0"/>
              </a:rPr>
              <a:t> – 	Počet podpořených vzdělávacích zařízení</a:t>
            </a:r>
            <a:endParaRPr lang="cs-CZ" dirty="0">
              <a:latin typeface="Arial Narrow" panose="020B0606020202030204" pitchFamily="34" charset="0"/>
            </a:endParaRPr>
          </a:p>
        </p:txBody>
      </p:sp>
      <p:grpSp>
        <p:nvGrpSpPr>
          <p:cNvPr id="5" name="Skupina 4"/>
          <p:cNvGrpSpPr/>
          <p:nvPr/>
        </p:nvGrpSpPr>
        <p:grpSpPr>
          <a:xfrm>
            <a:off x="485546" y="5622583"/>
            <a:ext cx="8172908" cy="1260140"/>
            <a:chOff x="683568" y="5517232"/>
            <a:chExt cx="8172908" cy="1260140"/>
          </a:xfrm>
        </p:grpSpPr>
        <p:pic>
          <p:nvPicPr>
            <p:cNvPr id="6" name="Picture 2" descr="S:\ASISTENTI\loga\logo mmr + eu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83568" y="5830164"/>
              <a:ext cx="6624736" cy="91440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7" name="Picture 3" descr="S:\ASISTENTI\loga\Logo MAS-na web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596336" y="5517232"/>
              <a:ext cx="1260140" cy="126014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</p:spTree>
    <p:extLst>
      <p:ext uri="{BB962C8B-B14F-4D97-AF65-F5344CB8AC3E}">
        <p14:creationId xmlns:p14="http://schemas.microsoft.com/office/powerpoint/2010/main" xmlns="" val="3344190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686800" cy="838200"/>
          </a:xfrm>
        </p:spPr>
        <p:txBody>
          <a:bodyPr/>
          <a:lstStyle/>
          <a:p>
            <a:pPr algn="ctr"/>
            <a:r>
              <a:rPr lang="cs-CZ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Forma žádosti o podporu</a:t>
            </a:r>
            <a:endParaRPr lang="cs-CZ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Arial Narrow" panose="020B0606020202030204" pitchFamily="34" charset="0"/>
              </a:rPr>
              <a:t>Pouze elektronicky - MS 2014+, prostřednictvím formuláře, který je k dispozici na </a:t>
            </a:r>
            <a:r>
              <a:rPr lang="cs-CZ" dirty="0">
                <a:latin typeface="Arial Narrow" panose="020B0606020202030204" pitchFamily="34" charset="0"/>
              </a:rPr>
              <a:t>webových stránkách </a:t>
            </a:r>
            <a:r>
              <a:rPr lang="cs-CZ" dirty="0">
                <a:latin typeface="Arial Narrow" panose="020B0606020202030204" pitchFamily="34" charset="0"/>
                <a:hlinkClick r:id="rId2"/>
              </a:rPr>
              <a:t>https://mseu.mssf.cz</a:t>
            </a:r>
            <a:r>
              <a:rPr lang="cs-CZ" dirty="0" smtClean="0">
                <a:latin typeface="Arial Narrow" panose="020B0606020202030204" pitchFamily="34" charset="0"/>
                <a:hlinkClick r:id="rId2"/>
              </a:rPr>
              <a:t>/</a:t>
            </a:r>
            <a:endParaRPr lang="cs-CZ" dirty="0" smtClean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cs-CZ" dirty="0">
              <a:latin typeface="Arial Narrow" panose="020B0606020202030204" pitchFamily="34" charset="0"/>
            </a:endParaRPr>
          </a:p>
          <a:p>
            <a:r>
              <a:rPr lang="cs-CZ" dirty="0" smtClean="0">
                <a:latin typeface="Arial Narrow" panose="020B0606020202030204" pitchFamily="34" charset="0"/>
              </a:rPr>
              <a:t>Elektronický podpis</a:t>
            </a:r>
            <a:endParaRPr lang="cs-CZ" dirty="0">
              <a:latin typeface="Arial Narrow" panose="020B0606020202030204" pitchFamily="34" charset="0"/>
            </a:endParaRPr>
          </a:p>
        </p:txBody>
      </p:sp>
      <p:grpSp>
        <p:nvGrpSpPr>
          <p:cNvPr id="4" name="Skupina 3"/>
          <p:cNvGrpSpPr/>
          <p:nvPr/>
        </p:nvGrpSpPr>
        <p:grpSpPr>
          <a:xfrm>
            <a:off x="485546" y="5622583"/>
            <a:ext cx="8172908" cy="1260140"/>
            <a:chOff x="683568" y="5517232"/>
            <a:chExt cx="8172908" cy="1260140"/>
          </a:xfrm>
        </p:grpSpPr>
        <p:pic>
          <p:nvPicPr>
            <p:cNvPr id="5" name="Picture 2" descr="S:\ASISTENTI\loga\logo mmr + eu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83568" y="5830164"/>
              <a:ext cx="6624736" cy="91440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6" name="Picture 3" descr="S:\ASISTENTI\loga\Logo MAS-na web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596336" y="5517232"/>
              <a:ext cx="1260140" cy="126014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</p:spTree>
    <p:extLst>
      <p:ext uri="{BB962C8B-B14F-4D97-AF65-F5344CB8AC3E}">
        <p14:creationId xmlns:p14="http://schemas.microsoft.com/office/powerpoint/2010/main" xmlns="" val="695810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686800" cy="838200"/>
          </a:xfrm>
        </p:spPr>
        <p:txBody>
          <a:bodyPr/>
          <a:lstStyle/>
          <a:p>
            <a:pPr algn="ctr"/>
            <a:r>
              <a:rPr lang="cs-CZ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Další důležité informace</a:t>
            </a:r>
            <a:endParaRPr lang="cs-CZ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>
                <a:latin typeface="Arial Narrow" panose="020B0606020202030204" pitchFamily="34" charset="0"/>
              </a:rPr>
              <a:t>Doba udržitelnosti je stanovená na 5 let od provedení poslední platby příjemci ze strany ŘO IROP</a:t>
            </a:r>
          </a:p>
          <a:p>
            <a:endParaRPr lang="cs-CZ" sz="2800" dirty="0" smtClean="0">
              <a:latin typeface="Arial Narrow" panose="020B0606020202030204" pitchFamily="34" charset="0"/>
            </a:endParaRPr>
          </a:p>
          <a:p>
            <a:r>
              <a:rPr lang="cs-CZ" sz="2800" dirty="0" smtClean="0">
                <a:latin typeface="Arial Narrow" panose="020B0606020202030204" pitchFamily="34" charset="0"/>
              </a:rPr>
              <a:t>Realizace projektu nesmí být ukončena před podáním žádosti o podporu</a:t>
            </a:r>
          </a:p>
          <a:p>
            <a:endParaRPr lang="cs-CZ" sz="2800" dirty="0" smtClean="0">
              <a:latin typeface="Arial Narrow" panose="020B0606020202030204" pitchFamily="34" charset="0"/>
            </a:endParaRPr>
          </a:p>
          <a:p>
            <a:r>
              <a:rPr lang="cs-CZ" sz="2800" dirty="0" smtClean="0">
                <a:latin typeface="Arial Narrow" panose="020B0606020202030204" pitchFamily="34" charset="0"/>
              </a:rPr>
              <a:t>Etapy projektu nesmí být kratší než 3 měsíce</a:t>
            </a:r>
            <a:endParaRPr lang="cs-CZ" sz="2800" dirty="0">
              <a:latin typeface="Arial Narrow" panose="020B0606020202030204" pitchFamily="34" charset="0"/>
            </a:endParaRPr>
          </a:p>
        </p:txBody>
      </p:sp>
      <p:grpSp>
        <p:nvGrpSpPr>
          <p:cNvPr id="6" name="Skupina 5"/>
          <p:cNvGrpSpPr/>
          <p:nvPr/>
        </p:nvGrpSpPr>
        <p:grpSpPr>
          <a:xfrm>
            <a:off x="485546" y="5622583"/>
            <a:ext cx="8172908" cy="1260140"/>
            <a:chOff x="683568" y="5517232"/>
            <a:chExt cx="8172908" cy="1260140"/>
          </a:xfrm>
        </p:grpSpPr>
        <p:pic>
          <p:nvPicPr>
            <p:cNvPr id="7" name="Picture 2" descr="S:\ASISTENTI\loga\logo mmr + eu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83568" y="5830164"/>
              <a:ext cx="6624736" cy="91440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8" name="Picture 3" descr="S:\ASISTENTI\loga\Logo MAS-na web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596336" y="5517232"/>
              <a:ext cx="1260140" cy="126014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</p:spTree>
    <p:extLst>
      <p:ext uri="{BB962C8B-B14F-4D97-AF65-F5344CB8AC3E}">
        <p14:creationId xmlns:p14="http://schemas.microsoft.com/office/powerpoint/2010/main" xmlns="" val="1606377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686800" cy="838200"/>
          </a:xfrm>
        </p:spPr>
        <p:txBody>
          <a:bodyPr/>
          <a:lstStyle/>
          <a:p>
            <a:pPr algn="ctr"/>
            <a:r>
              <a:rPr lang="cs-CZ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Hodnocení a výběr projektů</a:t>
            </a:r>
            <a:endParaRPr lang="cs-CZ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pSp>
        <p:nvGrpSpPr>
          <p:cNvPr id="4" name="Skupina 3"/>
          <p:cNvGrpSpPr/>
          <p:nvPr/>
        </p:nvGrpSpPr>
        <p:grpSpPr>
          <a:xfrm>
            <a:off x="485546" y="5622583"/>
            <a:ext cx="8172908" cy="1260140"/>
            <a:chOff x="683568" y="5517232"/>
            <a:chExt cx="8172908" cy="1260140"/>
          </a:xfrm>
        </p:grpSpPr>
        <p:pic>
          <p:nvPicPr>
            <p:cNvPr id="5" name="Picture 2" descr="S:\ASISTENTI\loga\logo mmr + eu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83568" y="5830164"/>
              <a:ext cx="6624736" cy="91440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6" name="Picture 3" descr="S:\ASISTENTI\loga\Logo MAS-na web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596336" y="5517232"/>
              <a:ext cx="1260140" cy="126014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  <p:grpSp>
        <p:nvGrpSpPr>
          <p:cNvPr id="3" name="Skupina 2"/>
          <p:cNvGrpSpPr/>
          <p:nvPr/>
        </p:nvGrpSpPr>
        <p:grpSpPr>
          <a:xfrm>
            <a:off x="101314" y="1404934"/>
            <a:ext cx="9042581" cy="4323515"/>
            <a:chOff x="58912" y="1622413"/>
            <a:chExt cx="9042581" cy="4323515"/>
          </a:xfrm>
        </p:grpSpPr>
        <p:sp>
          <p:nvSpPr>
            <p:cNvPr id="11" name="Obdélník 10"/>
            <p:cNvSpPr/>
            <p:nvPr/>
          </p:nvSpPr>
          <p:spPr>
            <a:xfrm>
              <a:off x="58912" y="1622413"/>
              <a:ext cx="2070230" cy="1224136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12" name="Obdélník 11"/>
            <p:cNvSpPr/>
            <p:nvPr/>
          </p:nvSpPr>
          <p:spPr>
            <a:xfrm>
              <a:off x="2339752" y="2567479"/>
              <a:ext cx="2070230" cy="1224136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13" name="Obdélník 12"/>
            <p:cNvSpPr/>
            <p:nvPr/>
          </p:nvSpPr>
          <p:spPr>
            <a:xfrm>
              <a:off x="4657227" y="3688208"/>
              <a:ext cx="2070230" cy="1224136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14" name="Obdélník 13"/>
            <p:cNvSpPr/>
            <p:nvPr/>
          </p:nvSpPr>
          <p:spPr>
            <a:xfrm>
              <a:off x="7031263" y="4721792"/>
              <a:ext cx="2070230" cy="1224136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15" name="TextovéPole 14"/>
            <p:cNvSpPr txBox="1"/>
            <p:nvPr/>
          </p:nvSpPr>
          <p:spPr>
            <a:xfrm>
              <a:off x="4900254" y="3977110"/>
              <a:ext cx="158417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dirty="0" smtClean="0"/>
                <a:t>Schválení projektů</a:t>
              </a:r>
              <a:endParaRPr lang="cs-CZ" dirty="0"/>
            </a:p>
          </p:txBody>
        </p:sp>
        <p:sp>
          <p:nvSpPr>
            <p:cNvPr id="16" name="TextovéPole 15"/>
            <p:cNvSpPr txBox="1"/>
            <p:nvPr/>
          </p:nvSpPr>
          <p:spPr>
            <a:xfrm>
              <a:off x="2582779" y="2878754"/>
              <a:ext cx="158417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dirty="0" smtClean="0"/>
                <a:t>Věcné hodnocení</a:t>
              </a:r>
              <a:endParaRPr lang="cs-CZ" dirty="0"/>
            </a:p>
          </p:txBody>
        </p:sp>
        <p:sp>
          <p:nvSpPr>
            <p:cNvPr id="17" name="TextovéPole 16"/>
            <p:cNvSpPr txBox="1"/>
            <p:nvPr/>
          </p:nvSpPr>
          <p:spPr>
            <a:xfrm>
              <a:off x="301939" y="1772816"/>
              <a:ext cx="1584176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dirty="0" smtClean="0"/>
                <a:t>Formální hodnocení a přijatelnost</a:t>
              </a:r>
              <a:endParaRPr lang="cs-CZ" dirty="0"/>
            </a:p>
          </p:txBody>
        </p:sp>
        <p:sp>
          <p:nvSpPr>
            <p:cNvPr id="18" name="TextovéPole 17"/>
            <p:cNvSpPr txBox="1"/>
            <p:nvPr/>
          </p:nvSpPr>
          <p:spPr>
            <a:xfrm>
              <a:off x="7236296" y="5010694"/>
              <a:ext cx="158417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dirty="0" smtClean="0"/>
                <a:t>Kontrola CRR</a:t>
              </a:r>
              <a:endParaRPr lang="cs-CZ" dirty="0"/>
            </a:p>
          </p:txBody>
        </p:sp>
      </p:grpSp>
      <p:sp>
        <p:nvSpPr>
          <p:cNvPr id="7" name="Šipka doprava 6"/>
          <p:cNvSpPr/>
          <p:nvPr/>
        </p:nvSpPr>
        <p:spPr>
          <a:xfrm rot="2041777">
            <a:off x="2226430" y="1791172"/>
            <a:ext cx="797502" cy="360040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9" name="Šipka doprava 18"/>
          <p:cNvSpPr/>
          <p:nvPr/>
        </p:nvSpPr>
        <p:spPr>
          <a:xfrm rot="2041777">
            <a:off x="4543904" y="2873537"/>
            <a:ext cx="797502" cy="360040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0" name="Šipka doprava 19"/>
          <p:cNvSpPr/>
          <p:nvPr/>
        </p:nvSpPr>
        <p:spPr>
          <a:xfrm rot="2041777">
            <a:off x="6879947" y="3951953"/>
            <a:ext cx="797502" cy="360040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02044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686800" cy="838200"/>
          </a:xfrm>
        </p:spPr>
        <p:txBody>
          <a:bodyPr/>
          <a:lstStyle/>
          <a:p>
            <a:pPr algn="ctr"/>
            <a:r>
              <a:rPr lang="cs-CZ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Formální hodnocení a přijatelnost</a:t>
            </a:r>
            <a:endParaRPr lang="cs-CZ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268760"/>
            <a:ext cx="8686800" cy="4525963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Arial Narrow" panose="020B0606020202030204" pitchFamily="34" charset="0"/>
              </a:rPr>
              <a:t>Hodnocení provádí MAS Znojemské vinařství, z.s.</a:t>
            </a:r>
          </a:p>
          <a:p>
            <a:r>
              <a:rPr lang="cs-CZ" dirty="0" smtClean="0">
                <a:latin typeface="Arial Narrow" panose="020B0606020202030204" pitchFamily="34" charset="0"/>
              </a:rPr>
              <a:t>Pro kladné hodnocení je nutností splnit veškerá stanovená kritéria (napravitelná/nenapravitelná)</a:t>
            </a:r>
          </a:p>
          <a:p>
            <a:r>
              <a:rPr lang="cs-CZ" dirty="0" smtClean="0">
                <a:latin typeface="Arial Narrow" panose="020B0606020202030204" pitchFamily="34" charset="0"/>
              </a:rPr>
              <a:t>Délka trvání hodnocení FN a P je max. 40 pracovních dní</a:t>
            </a:r>
          </a:p>
          <a:p>
            <a:r>
              <a:rPr lang="cs-CZ" dirty="0">
                <a:latin typeface="Arial Narrow" panose="020B0606020202030204" pitchFamily="34" charset="0"/>
              </a:rPr>
              <a:t>Kritéria FN a P jsou přílohou Výzvy č. </a:t>
            </a:r>
            <a:r>
              <a:rPr lang="cs-CZ" dirty="0" smtClean="0">
                <a:latin typeface="Arial Narrow" panose="020B0606020202030204" pitchFamily="34" charset="0"/>
              </a:rPr>
              <a:t>9</a:t>
            </a:r>
            <a:r>
              <a:rPr lang="cs-CZ" dirty="0" smtClean="0">
                <a:latin typeface="Arial Narrow" panose="020B0606020202030204" pitchFamily="34" charset="0"/>
              </a:rPr>
              <a:t> </a:t>
            </a:r>
            <a:r>
              <a:rPr lang="cs-CZ" dirty="0">
                <a:latin typeface="Arial Narrow" panose="020B0606020202030204" pitchFamily="34" charset="0"/>
              </a:rPr>
              <a:t>MAS Znojemské vinařství, z.s. – IROP – Rozvíjet vzdělávání</a:t>
            </a:r>
          </a:p>
          <a:p>
            <a:endParaRPr lang="cs-CZ" dirty="0" smtClean="0">
              <a:latin typeface="Arial Narrow" panose="020B0606020202030204" pitchFamily="34" charset="0"/>
            </a:endParaRPr>
          </a:p>
          <a:p>
            <a:endParaRPr lang="cs-CZ" dirty="0">
              <a:latin typeface="Arial Narrow" panose="020B0606020202030204" pitchFamily="34" charset="0"/>
            </a:endParaRPr>
          </a:p>
          <a:p>
            <a:endParaRPr lang="cs-CZ" dirty="0">
              <a:latin typeface="Arial Narrow" panose="020B0606020202030204" pitchFamily="34" charset="0"/>
            </a:endParaRPr>
          </a:p>
        </p:txBody>
      </p:sp>
      <p:grpSp>
        <p:nvGrpSpPr>
          <p:cNvPr id="4" name="Skupina 3"/>
          <p:cNvGrpSpPr/>
          <p:nvPr/>
        </p:nvGrpSpPr>
        <p:grpSpPr>
          <a:xfrm>
            <a:off x="485546" y="5622583"/>
            <a:ext cx="8172908" cy="1260140"/>
            <a:chOff x="683568" y="5517232"/>
            <a:chExt cx="8172908" cy="1260140"/>
          </a:xfrm>
        </p:grpSpPr>
        <p:pic>
          <p:nvPicPr>
            <p:cNvPr id="5" name="Picture 2" descr="S:\ASISTENTI\loga\logo mmr + eu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83568" y="5830164"/>
              <a:ext cx="6624736" cy="91440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6" name="Picture 3" descr="S:\ASISTENTI\loga\Logo MAS-na web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596336" y="5517232"/>
              <a:ext cx="1260140" cy="126014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</p:spTree>
    <p:extLst>
      <p:ext uri="{BB962C8B-B14F-4D97-AF65-F5344CB8AC3E}">
        <p14:creationId xmlns:p14="http://schemas.microsoft.com/office/powerpoint/2010/main" xmlns="" val="296450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686800" cy="838200"/>
          </a:xfrm>
        </p:spPr>
        <p:txBody>
          <a:bodyPr/>
          <a:lstStyle/>
          <a:p>
            <a:pPr algn="ctr"/>
            <a:r>
              <a:rPr lang="cs-CZ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Věcné hodnocení</a:t>
            </a:r>
            <a:endParaRPr lang="cs-CZ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268760"/>
            <a:ext cx="8686800" cy="4525963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>
                <a:latin typeface="Arial Narrow" panose="020B0606020202030204" pitchFamily="34" charset="0"/>
              </a:rPr>
              <a:t>Hodnotí výběrová komise</a:t>
            </a:r>
          </a:p>
          <a:p>
            <a:r>
              <a:rPr lang="cs-CZ" dirty="0" smtClean="0">
                <a:latin typeface="Arial Narrow" panose="020B0606020202030204" pitchFamily="34" charset="0"/>
              </a:rPr>
              <a:t>Pro kladné hodnocení je nutností získat 60 bodů ze 120 </a:t>
            </a:r>
          </a:p>
          <a:p>
            <a:r>
              <a:rPr lang="cs-CZ" dirty="0" smtClean="0">
                <a:latin typeface="Arial Narrow" panose="020B0606020202030204" pitchFamily="34" charset="0"/>
              </a:rPr>
              <a:t>Projekty jsou doporučovány na ŘO v pořadí získaných bodů od nejvyššího</a:t>
            </a:r>
          </a:p>
          <a:p>
            <a:r>
              <a:rPr lang="cs-CZ" dirty="0">
                <a:latin typeface="Arial Narrow" panose="020B0606020202030204" pitchFamily="34" charset="0"/>
              </a:rPr>
              <a:t>Délka trvání </a:t>
            </a:r>
            <a:r>
              <a:rPr lang="cs-CZ" dirty="0" smtClean="0">
                <a:latin typeface="Arial Narrow" panose="020B0606020202030204" pitchFamily="34" charset="0"/>
              </a:rPr>
              <a:t>VH </a:t>
            </a:r>
            <a:r>
              <a:rPr lang="cs-CZ" dirty="0">
                <a:latin typeface="Arial Narrow" panose="020B0606020202030204" pitchFamily="34" charset="0"/>
              </a:rPr>
              <a:t>je max. </a:t>
            </a:r>
            <a:r>
              <a:rPr lang="cs-CZ" dirty="0" smtClean="0">
                <a:latin typeface="Arial Narrow" panose="020B0606020202030204" pitchFamily="34" charset="0"/>
              </a:rPr>
              <a:t>20 </a:t>
            </a:r>
            <a:r>
              <a:rPr lang="cs-CZ" dirty="0">
                <a:latin typeface="Arial Narrow" panose="020B0606020202030204" pitchFamily="34" charset="0"/>
              </a:rPr>
              <a:t>pracovních </a:t>
            </a:r>
            <a:r>
              <a:rPr lang="cs-CZ" dirty="0" smtClean="0">
                <a:latin typeface="Arial Narrow" panose="020B0606020202030204" pitchFamily="34" charset="0"/>
              </a:rPr>
              <a:t>dní</a:t>
            </a:r>
          </a:p>
          <a:p>
            <a:r>
              <a:rPr lang="cs-CZ" dirty="0">
                <a:latin typeface="Arial Narrow" panose="020B0606020202030204" pitchFamily="34" charset="0"/>
              </a:rPr>
              <a:t>Kritéria VH jsou přílohou Výzvy č. </a:t>
            </a:r>
            <a:r>
              <a:rPr lang="cs-CZ" dirty="0" smtClean="0">
                <a:latin typeface="Arial Narrow" panose="020B0606020202030204" pitchFamily="34" charset="0"/>
              </a:rPr>
              <a:t>9</a:t>
            </a:r>
            <a:r>
              <a:rPr lang="cs-CZ" dirty="0" smtClean="0">
                <a:latin typeface="Arial Narrow" panose="020B0606020202030204" pitchFamily="34" charset="0"/>
              </a:rPr>
              <a:t> </a:t>
            </a:r>
            <a:r>
              <a:rPr lang="cs-CZ" dirty="0">
                <a:latin typeface="Arial Narrow" panose="020B0606020202030204" pitchFamily="34" charset="0"/>
              </a:rPr>
              <a:t>MAS Znojemské vinařství, z.s. – IROP – Rozvíjet </a:t>
            </a:r>
            <a:r>
              <a:rPr lang="cs-CZ" dirty="0" smtClean="0">
                <a:latin typeface="Arial Narrow" panose="020B0606020202030204" pitchFamily="34" charset="0"/>
              </a:rPr>
              <a:t>vzdělávání</a:t>
            </a:r>
          </a:p>
          <a:p>
            <a:endParaRPr lang="cs-CZ" dirty="0" smtClean="0"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cs-CZ" dirty="0" smtClean="0">
                <a:latin typeface="Arial Narrow" panose="020B0606020202030204" pitchFamily="34" charset="0"/>
              </a:rPr>
              <a:t>Výběr projektů schvaluje </a:t>
            </a:r>
            <a:r>
              <a:rPr lang="cs-CZ" b="1" dirty="0" smtClean="0">
                <a:latin typeface="Arial Narrow" panose="020B0606020202030204" pitchFamily="34" charset="0"/>
              </a:rPr>
              <a:t>Rada spolku</a:t>
            </a:r>
            <a:endParaRPr lang="cs-CZ" b="1" dirty="0">
              <a:latin typeface="Arial Narrow" panose="020B0606020202030204" pitchFamily="34" charset="0"/>
            </a:endParaRPr>
          </a:p>
          <a:p>
            <a:endParaRPr lang="cs-CZ" dirty="0">
              <a:latin typeface="Arial Narrow" panose="020B0606020202030204" pitchFamily="34" charset="0"/>
            </a:endParaRPr>
          </a:p>
        </p:txBody>
      </p:sp>
      <p:grpSp>
        <p:nvGrpSpPr>
          <p:cNvPr id="4" name="Skupina 3"/>
          <p:cNvGrpSpPr/>
          <p:nvPr/>
        </p:nvGrpSpPr>
        <p:grpSpPr>
          <a:xfrm>
            <a:off x="485546" y="5622583"/>
            <a:ext cx="8172908" cy="1260140"/>
            <a:chOff x="683568" y="5517232"/>
            <a:chExt cx="8172908" cy="1260140"/>
          </a:xfrm>
        </p:grpSpPr>
        <p:pic>
          <p:nvPicPr>
            <p:cNvPr id="5" name="Picture 2" descr="S:\ASISTENTI\loga\logo mmr + eu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83568" y="5830164"/>
              <a:ext cx="6624736" cy="91440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6" name="Picture 3" descr="S:\ASISTENTI\loga\Logo MAS-na web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596336" y="5517232"/>
              <a:ext cx="1260140" cy="126014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</p:spTree>
    <p:extLst>
      <p:ext uri="{BB962C8B-B14F-4D97-AF65-F5344CB8AC3E}">
        <p14:creationId xmlns:p14="http://schemas.microsoft.com/office/powerpoint/2010/main" xmlns="" val="185026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686800" cy="838200"/>
          </a:xfrm>
        </p:spPr>
        <p:txBody>
          <a:bodyPr/>
          <a:lstStyle/>
          <a:p>
            <a:pPr algn="ctr"/>
            <a:r>
              <a:rPr lang="cs-CZ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Kontrola </a:t>
            </a:r>
            <a:r>
              <a:rPr lang="cs-CZ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CrR</a:t>
            </a:r>
            <a:r>
              <a:rPr lang="cs-CZ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endParaRPr lang="cs-CZ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Arial Narrow" panose="020B0606020202030204" pitchFamily="34" charset="0"/>
              </a:rPr>
              <a:t>Závěrečné ověření způsobilosti</a:t>
            </a:r>
          </a:p>
          <a:p>
            <a:r>
              <a:rPr lang="cs-CZ" dirty="0" smtClean="0">
                <a:latin typeface="Arial Narrow" panose="020B0606020202030204" pitchFamily="34" charset="0"/>
              </a:rPr>
              <a:t>Do 30 pracovních dní</a:t>
            </a:r>
          </a:p>
          <a:p>
            <a:r>
              <a:rPr lang="cs-CZ" dirty="0" smtClean="0">
                <a:latin typeface="Arial Narrow" panose="020B0606020202030204" pitchFamily="34" charset="0"/>
              </a:rPr>
              <a:t>Kritéria jsou uvedena ve Specifických pravidlech v kapitole 5.2</a:t>
            </a:r>
          </a:p>
          <a:p>
            <a:r>
              <a:rPr lang="cs-CZ" dirty="0" smtClean="0">
                <a:latin typeface="Arial Narrow" panose="020B0606020202030204" pitchFamily="34" charset="0"/>
              </a:rPr>
              <a:t>Kritéria napravitelná/nenapravitelná</a:t>
            </a:r>
          </a:p>
          <a:p>
            <a:endParaRPr lang="cs-CZ" dirty="0">
              <a:latin typeface="Arial Narrow" panose="020B0606020202030204" pitchFamily="34" charset="0"/>
            </a:endParaRPr>
          </a:p>
        </p:txBody>
      </p:sp>
      <p:grpSp>
        <p:nvGrpSpPr>
          <p:cNvPr id="4" name="Skupina 3"/>
          <p:cNvGrpSpPr/>
          <p:nvPr/>
        </p:nvGrpSpPr>
        <p:grpSpPr>
          <a:xfrm>
            <a:off x="485546" y="5622583"/>
            <a:ext cx="8172908" cy="1260140"/>
            <a:chOff x="683568" y="5517232"/>
            <a:chExt cx="8172908" cy="1260140"/>
          </a:xfrm>
        </p:grpSpPr>
        <p:pic>
          <p:nvPicPr>
            <p:cNvPr id="5" name="Picture 2" descr="S:\ASISTENTI\loga\logo mmr + eu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83568" y="5830164"/>
              <a:ext cx="6624736" cy="91440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6" name="Picture 3" descr="S:\ASISTENTI\loga\Logo MAS-na web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596336" y="5517232"/>
              <a:ext cx="1260140" cy="126014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</p:spTree>
    <p:extLst>
      <p:ext uri="{BB962C8B-B14F-4D97-AF65-F5344CB8AC3E}">
        <p14:creationId xmlns:p14="http://schemas.microsoft.com/office/powerpoint/2010/main" xmlns="" val="3476641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86800" cy="838200"/>
          </a:xfrm>
        </p:spPr>
        <p:txBody>
          <a:bodyPr/>
          <a:lstStyle/>
          <a:p>
            <a:pPr algn="ctr"/>
            <a:r>
              <a:rPr lang="cs-CZ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publicita</a:t>
            </a:r>
            <a:endParaRPr lang="cs-CZ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>
                <a:latin typeface="Arial Narrow" pitchFamily="34" charset="0"/>
              </a:rPr>
              <a:t>Povinnost informovat veřejnost po </a:t>
            </a:r>
            <a:r>
              <a:rPr lang="cs-CZ" b="1" dirty="0" smtClean="0">
                <a:latin typeface="Arial Narrow" pitchFamily="34" charset="0"/>
              </a:rPr>
              <a:t>vydání právního aktu</a:t>
            </a:r>
            <a:r>
              <a:rPr lang="cs-CZ" dirty="0" smtClean="0">
                <a:latin typeface="Arial Narrow" pitchFamily="34" charset="0"/>
              </a:rPr>
              <a:t>, formy:</a:t>
            </a:r>
          </a:p>
          <a:p>
            <a:pPr lvl="1"/>
            <a:r>
              <a:rPr lang="cs-CZ" dirty="0" smtClean="0">
                <a:latin typeface="Arial Narrow" pitchFamily="34" charset="0"/>
              </a:rPr>
              <a:t>internetové stránky – zveřejnění popisu projektu, cílů, výsledků, informace, že je na projekt poskytována </a:t>
            </a:r>
            <a:r>
              <a:rPr lang="pl-PL" dirty="0" smtClean="0">
                <a:latin typeface="Arial Narrow" pitchFamily="34" charset="0"/>
              </a:rPr>
              <a:t>finanční podpora z EU, </a:t>
            </a:r>
            <a:r>
              <a:rPr lang="pl-PL" b="1" dirty="0" smtClean="0">
                <a:latin typeface="Arial Narrow" pitchFamily="34" charset="0"/>
              </a:rPr>
              <a:t>loga</a:t>
            </a:r>
          </a:p>
          <a:p>
            <a:pPr lvl="1"/>
            <a:r>
              <a:rPr lang="cs-CZ" dirty="0" smtClean="0">
                <a:latin typeface="Arial Narrow" pitchFamily="34" charset="0"/>
              </a:rPr>
              <a:t>plakát o minimální velikosti </a:t>
            </a:r>
            <a:r>
              <a:rPr lang="cs-CZ" b="1" dirty="0" smtClean="0">
                <a:latin typeface="Arial Narrow" pitchFamily="34" charset="0"/>
              </a:rPr>
              <a:t>A3</a:t>
            </a:r>
            <a:r>
              <a:rPr lang="cs-CZ" dirty="0" smtClean="0">
                <a:latin typeface="Arial Narrow" pitchFamily="34" charset="0"/>
              </a:rPr>
              <a:t> – uvedení názvu projektu, hlavního cíle projektu, věta Projekt &lt;název projektu&gt; je spolufinancován Evropskou unií.</a:t>
            </a:r>
          </a:p>
          <a:p>
            <a:r>
              <a:rPr lang="cs-CZ" dirty="0" smtClean="0">
                <a:latin typeface="Arial Narrow" pitchFamily="34" charset="0"/>
              </a:rPr>
              <a:t>generátor nástrojů povinné publicity: https://publicita.dotaceeu.cz/gen/krok1</a:t>
            </a:r>
          </a:p>
          <a:p>
            <a:endParaRPr lang="cs-CZ" dirty="0">
              <a:latin typeface="Arial Narrow" pitchFamily="34" charset="0"/>
            </a:endParaRPr>
          </a:p>
        </p:txBody>
      </p:sp>
      <p:grpSp>
        <p:nvGrpSpPr>
          <p:cNvPr id="4" name="Skupina 3"/>
          <p:cNvGrpSpPr/>
          <p:nvPr/>
        </p:nvGrpSpPr>
        <p:grpSpPr>
          <a:xfrm>
            <a:off x="485546" y="5622583"/>
            <a:ext cx="8172908" cy="1260140"/>
            <a:chOff x="683568" y="5517232"/>
            <a:chExt cx="8172908" cy="1260140"/>
          </a:xfrm>
        </p:grpSpPr>
        <p:pic>
          <p:nvPicPr>
            <p:cNvPr id="5" name="Picture 2" descr="S:\ASISTENTI\loga\logo mmr + eu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83568" y="5830164"/>
              <a:ext cx="6624736" cy="91440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6" name="Picture 3" descr="S:\ASISTENTI\loga\Logo MAS-na web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596336" y="5517232"/>
              <a:ext cx="1260140" cy="126014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</p:spTree>
    <p:extLst>
      <p:ext uri="{BB962C8B-B14F-4D97-AF65-F5344CB8AC3E}">
        <p14:creationId xmlns:p14="http://schemas.microsoft.com/office/powerpoint/2010/main" xmlns="" val="510083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686800" cy="838200"/>
          </a:xfrm>
        </p:spPr>
        <p:txBody>
          <a:bodyPr/>
          <a:lstStyle/>
          <a:p>
            <a:pPr algn="ctr"/>
            <a:r>
              <a:rPr lang="cs-CZ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OBSAH</a:t>
            </a:r>
            <a:endParaRPr lang="cs-CZ" b="1" cap="none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latin typeface="Arial Narrow" panose="020B0606020202030204" pitchFamily="34" charset="0"/>
              </a:rPr>
              <a:t>Představení výzvy – Rozvíjet vzdělávání</a:t>
            </a:r>
          </a:p>
          <a:p>
            <a:r>
              <a:rPr lang="cs-CZ" b="1" dirty="0" smtClean="0">
                <a:latin typeface="Arial Narrow" panose="020B0606020202030204" pitchFamily="34" charset="0"/>
              </a:rPr>
              <a:t>Forma a způsob podání žádosti o podporu</a:t>
            </a:r>
          </a:p>
          <a:p>
            <a:r>
              <a:rPr lang="cs-CZ" b="1" dirty="0" smtClean="0">
                <a:latin typeface="Arial Narrow" panose="020B0606020202030204" pitchFamily="34" charset="0"/>
              </a:rPr>
              <a:t>Hodnocení a výběr projektu</a:t>
            </a:r>
          </a:p>
          <a:p>
            <a:r>
              <a:rPr lang="cs-CZ" b="1" dirty="0" smtClean="0">
                <a:latin typeface="Arial Narrow" panose="020B0606020202030204" pitchFamily="34" charset="0"/>
              </a:rPr>
              <a:t>Publicita</a:t>
            </a:r>
          </a:p>
          <a:p>
            <a:r>
              <a:rPr lang="cs-CZ" b="1" dirty="0" smtClean="0">
                <a:latin typeface="Arial Narrow" panose="020B0606020202030204" pitchFamily="34" charset="0"/>
              </a:rPr>
              <a:t>Monitorování projektu</a:t>
            </a:r>
          </a:p>
          <a:p>
            <a:r>
              <a:rPr lang="cs-CZ" b="1" dirty="0" smtClean="0">
                <a:latin typeface="Arial Narrow" panose="020B0606020202030204" pitchFamily="34" charset="0"/>
              </a:rPr>
              <a:t>Dokumentace</a:t>
            </a:r>
          </a:p>
          <a:p>
            <a:r>
              <a:rPr lang="cs-CZ" b="1" dirty="0" smtClean="0">
                <a:latin typeface="Arial Narrow" panose="020B0606020202030204" pitchFamily="34" charset="0"/>
              </a:rPr>
              <a:t>Dotazy</a:t>
            </a:r>
          </a:p>
          <a:p>
            <a:endParaRPr lang="cs-CZ" dirty="0"/>
          </a:p>
        </p:txBody>
      </p:sp>
      <p:grpSp>
        <p:nvGrpSpPr>
          <p:cNvPr id="4" name="Skupina 3"/>
          <p:cNvGrpSpPr/>
          <p:nvPr/>
        </p:nvGrpSpPr>
        <p:grpSpPr>
          <a:xfrm>
            <a:off x="485546" y="5524768"/>
            <a:ext cx="8172908" cy="1260140"/>
            <a:chOff x="683568" y="5517232"/>
            <a:chExt cx="8172908" cy="1260140"/>
          </a:xfrm>
        </p:grpSpPr>
        <p:pic>
          <p:nvPicPr>
            <p:cNvPr id="5" name="Picture 2" descr="S:\ASISTENTI\loga\logo mmr + eu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83568" y="5830164"/>
              <a:ext cx="6624736" cy="91440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6" name="Picture 3" descr="S:\ASISTENTI\loga\Logo MAS-na web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596336" y="5517232"/>
              <a:ext cx="1260140" cy="126014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686800" cy="838200"/>
          </a:xfrm>
        </p:spPr>
        <p:txBody>
          <a:bodyPr/>
          <a:lstStyle/>
          <a:p>
            <a:pPr algn="ctr"/>
            <a:r>
              <a:rPr lang="cs-CZ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Monitorování projektu</a:t>
            </a:r>
            <a:endParaRPr lang="cs-CZ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latin typeface="Arial Narrow" panose="020B0606020202030204" pitchFamily="34" charset="0"/>
              </a:rPr>
              <a:t>Průběžná zpráva o realizaci projektu s žádostí o platbu</a:t>
            </a:r>
          </a:p>
          <a:p>
            <a:endParaRPr lang="cs-CZ" dirty="0" smtClean="0">
              <a:latin typeface="Arial Narrow" panose="020B0606020202030204" pitchFamily="34" charset="0"/>
            </a:endParaRPr>
          </a:p>
          <a:p>
            <a:r>
              <a:rPr lang="cs-CZ" dirty="0" smtClean="0">
                <a:latin typeface="Arial Narrow" panose="020B0606020202030204" pitchFamily="34" charset="0"/>
              </a:rPr>
              <a:t>Závěrečná zpráva o realizaci projektu se závěrečnou žádostí o platbu</a:t>
            </a:r>
          </a:p>
          <a:p>
            <a:endParaRPr lang="cs-CZ" dirty="0" smtClean="0">
              <a:latin typeface="Arial Narrow" panose="020B0606020202030204" pitchFamily="34" charset="0"/>
            </a:endParaRPr>
          </a:p>
          <a:p>
            <a:r>
              <a:rPr lang="cs-CZ" dirty="0" smtClean="0">
                <a:latin typeface="Arial Narrow" panose="020B0606020202030204" pitchFamily="34" charset="0"/>
              </a:rPr>
              <a:t>Průběžná zpráva o udržitelnosti projektu</a:t>
            </a:r>
          </a:p>
          <a:p>
            <a:endParaRPr lang="cs-CZ" dirty="0" smtClean="0">
              <a:latin typeface="Arial Narrow" panose="020B0606020202030204" pitchFamily="34" charset="0"/>
            </a:endParaRPr>
          </a:p>
          <a:p>
            <a:r>
              <a:rPr lang="cs-CZ" dirty="0" smtClean="0">
                <a:latin typeface="Arial Narrow" panose="020B0606020202030204" pitchFamily="34" charset="0"/>
              </a:rPr>
              <a:t>Závěrečná zpráva o udržitelnosti projektu</a:t>
            </a:r>
            <a:endParaRPr lang="cs-CZ" dirty="0">
              <a:latin typeface="Arial Narrow" panose="020B0606020202030204" pitchFamily="34" charset="0"/>
            </a:endParaRPr>
          </a:p>
        </p:txBody>
      </p:sp>
      <p:grpSp>
        <p:nvGrpSpPr>
          <p:cNvPr id="4" name="Skupina 3"/>
          <p:cNvGrpSpPr/>
          <p:nvPr/>
        </p:nvGrpSpPr>
        <p:grpSpPr>
          <a:xfrm>
            <a:off x="485546" y="5622583"/>
            <a:ext cx="8172908" cy="1260140"/>
            <a:chOff x="683568" y="5517232"/>
            <a:chExt cx="8172908" cy="1260140"/>
          </a:xfrm>
        </p:grpSpPr>
        <p:pic>
          <p:nvPicPr>
            <p:cNvPr id="5" name="Picture 2" descr="S:\ASISTENTI\loga\logo mmr + eu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83568" y="5830164"/>
              <a:ext cx="6624736" cy="91440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6" name="Picture 3" descr="S:\ASISTENTI\loga\Logo MAS-na web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596336" y="5517232"/>
              <a:ext cx="1260140" cy="126014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</p:spTree>
    <p:extLst>
      <p:ext uri="{BB962C8B-B14F-4D97-AF65-F5344CB8AC3E}">
        <p14:creationId xmlns:p14="http://schemas.microsoft.com/office/powerpoint/2010/main" xmlns="" val="1809801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686800" cy="838200"/>
          </a:xfrm>
        </p:spPr>
        <p:txBody>
          <a:bodyPr/>
          <a:lstStyle/>
          <a:p>
            <a:pPr algn="ctr"/>
            <a:r>
              <a:rPr lang="cs-CZ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dokumentace</a:t>
            </a:r>
            <a:endParaRPr lang="cs-CZ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000" b="1" dirty="0" smtClean="0">
                <a:latin typeface="Arial Narrow" panose="020B0606020202030204" pitchFamily="34" charset="0"/>
              </a:rPr>
              <a:t>Obecná pravidla </a:t>
            </a:r>
            <a:r>
              <a:rPr lang="cs-CZ" sz="3000" dirty="0" smtClean="0">
                <a:latin typeface="Arial Narrow" panose="020B0606020202030204" pitchFamily="34" charset="0"/>
              </a:rPr>
              <a:t>pro žadatele a příjemce, výzva č. 68</a:t>
            </a:r>
          </a:p>
          <a:p>
            <a:r>
              <a:rPr lang="cs-CZ" sz="3000" b="1" dirty="0" smtClean="0">
                <a:latin typeface="Arial Narrow" panose="020B0606020202030204" pitchFamily="34" charset="0"/>
              </a:rPr>
              <a:t>Specifická pravidla </a:t>
            </a:r>
            <a:r>
              <a:rPr lang="cs-CZ" sz="3000" dirty="0" smtClean="0">
                <a:latin typeface="Arial Narrow" panose="020B0606020202030204" pitchFamily="34" charset="0"/>
              </a:rPr>
              <a:t>pro žadatele a příjemce, výzva č. 68</a:t>
            </a:r>
          </a:p>
          <a:p>
            <a:r>
              <a:rPr lang="cs-CZ" sz="3000" dirty="0" smtClean="0">
                <a:latin typeface="Arial Narrow" panose="020B0606020202030204" pitchFamily="34" charset="0"/>
              </a:rPr>
              <a:t>Výzva č. </a:t>
            </a:r>
            <a:r>
              <a:rPr lang="cs-CZ" sz="3000" dirty="0" smtClean="0">
                <a:latin typeface="Arial Narrow" panose="020B0606020202030204" pitchFamily="34" charset="0"/>
              </a:rPr>
              <a:t>9 </a:t>
            </a:r>
            <a:r>
              <a:rPr lang="cs-CZ" sz="3000" dirty="0" smtClean="0">
                <a:latin typeface="Arial Narrow" panose="020B0606020202030204" pitchFamily="34" charset="0"/>
              </a:rPr>
              <a:t>MAS Znojemské vinařství, z.s. – IROP – Rozvíjet vzdělávání</a:t>
            </a:r>
          </a:p>
          <a:p>
            <a:r>
              <a:rPr lang="cs-CZ" sz="3000" dirty="0" smtClean="0">
                <a:latin typeface="Arial Narrow" panose="020B0606020202030204" pitchFamily="34" charset="0"/>
              </a:rPr>
              <a:t>Interní postupy MAS Znojemské vinařství, </a:t>
            </a:r>
            <a:r>
              <a:rPr lang="cs-CZ" sz="3000" dirty="0" err="1" smtClean="0">
                <a:latin typeface="Arial Narrow" panose="020B0606020202030204" pitchFamily="34" charset="0"/>
              </a:rPr>
              <a:t>z.s</a:t>
            </a:r>
            <a:r>
              <a:rPr lang="cs-CZ" sz="3000" dirty="0" smtClean="0">
                <a:latin typeface="Arial Narrow" panose="020B0606020202030204" pitchFamily="34" charset="0"/>
              </a:rPr>
              <a:t>.</a:t>
            </a:r>
          </a:p>
          <a:p>
            <a:r>
              <a:rPr lang="cs-CZ" sz="3000" dirty="0" smtClean="0">
                <a:latin typeface="Arial Narrow" panose="020B0606020202030204" pitchFamily="34" charset="0"/>
              </a:rPr>
              <a:t>SCLLD – MAS Znojemské vinařství, </a:t>
            </a:r>
            <a:r>
              <a:rPr lang="cs-CZ" sz="3000" dirty="0" err="1" smtClean="0">
                <a:latin typeface="Arial Narrow" panose="020B0606020202030204" pitchFamily="34" charset="0"/>
              </a:rPr>
              <a:t>z.s</a:t>
            </a:r>
            <a:r>
              <a:rPr lang="cs-CZ" sz="3000" dirty="0" smtClean="0">
                <a:latin typeface="Arial Narrow" panose="020B0606020202030204" pitchFamily="34" charset="0"/>
              </a:rPr>
              <a:t>.</a:t>
            </a:r>
            <a:endParaRPr lang="cs-CZ" sz="3000" dirty="0">
              <a:latin typeface="Arial Narrow" panose="020B0606020202030204" pitchFamily="34" charset="0"/>
            </a:endParaRPr>
          </a:p>
        </p:txBody>
      </p:sp>
      <p:grpSp>
        <p:nvGrpSpPr>
          <p:cNvPr id="4" name="Skupina 3"/>
          <p:cNvGrpSpPr/>
          <p:nvPr/>
        </p:nvGrpSpPr>
        <p:grpSpPr>
          <a:xfrm>
            <a:off x="485546" y="5622583"/>
            <a:ext cx="8172908" cy="1260140"/>
            <a:chOff x="683568" y="5517232"/>
            <a:chExt cx="8172908" cy="1260140"/>
          </a:xfrm>
        </p:grpSpPr>
        <p:pic>
          <p:nvPicPr>
            <p:cNvPr id="5" name="Picture 2" descr="S:\ASISTENTI\loga\logo mmr + eu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83568" y="5830164"/>
              <a:ext cx="6624736" cy="91440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6" name="Picture 3" descr="S:\ASISTENTI\loga\Logo MAS-na web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596336" y="5517232"/>
              <a:ext cx="1260140" cy="126014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</p:spTree>
    <p:extLst>
      <p:ext uri="{BB962C8B-B14F-4D97-AF65-F5344CB8AC3E}">
        <p14:creationId xmlns:p14="http://schemas.microsoft.com/office/powerpoint/2010/main" xmlns="" val="882423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1"/>
          <p:cNvGrpSpPr/>
          <p:nvPr/>
        </p:nvGrpSpPr>
        <p:grpSpPr>
          <a:xfrm>
            <a:off x="485546" y="5622583"/>
            <a:ext cx="8172908" cy="1260140"/>
            <a:chOff x="683568" y="5517232"/>
            <a:chExt cx="8172908" cy="1260140"/>
          </a:xfrm>
        </p:grpSpPr>
        <p:pic>
          <p:nvPicPr>
            <p:cNvPr id="3" name="Picture 2" descr="S:\ASISTENTI\loga\logo mmr + eu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83568" y="5830164"/>
              <a:ext cx="6624736" cy="91440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4" name="Picture 3" descr="S:\ASISTENTI\loga\Logo MAS-na web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596336" y="5517232"/>
              <a:ext cx="1260140" cy="126014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  <p:sp>
        <p:nvSpPr>
          <p:cNvPr id="5" name="Obdélník 4"/>
          <p:cNvSpPr/>
          <p:nvPr/>
        </p:nvSpPr>
        <p:spPr>
          <a:xfrm>
            <a:off x="376015" y="2967335"/>
            <a:ext cx="839197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cs-CZ" sz="5400" b="1" cap="all" spc="0" dirty="0" smtClean="0">
                <a:ln w="9000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  <a:reflection blurRad="12700" stA="28000" endPos="45000" dist="1000" dir="5400000" sy="-100000" algn="bl" rotWithShape="0"/>
                </a:effectLst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xmlns="" val="1400338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7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278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30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30" tmFilter="0, 0; 0.125,0.2665; 0.25,0.4; 0.375,0.465; 0.5,0.5;  0.625,0.535; 0.75,0.6; 0.875,0.7335; 1,1">
                                          <p:stCondLst>
                                            <p:cond delay="83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15" tmFilter="0, 0; 0.125,0.2665; 0.25,0.4; 0.375,0.465; 0.5,0.5;  0.625,0.535; 0.75,0.6; 0.875,0.7335; 1,1">
                                          <p:stCondLst>
                                            <p:cond delay="165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5" tmFilter="0, 0; 0.125,0.2665; 0.25,0.4; 0.375,0.465; 0.5,0.5;  0.625,0.535; 0.75,0.6; 0.875,0.7335; 1,1">
                                          <p:stCondLst>
                                            <p:cond delay="20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3">
                                          <p:stCondLst>
                                            <p:cond delay="8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07" decel="50000">
                                          <p:stCondLst>
                                            <p:cond delay="84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3">
                                          <p:stCondLst>
                                            <p:cond delay="164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07" decel="50000">
                                          <p:stCondLst>
                                            <p:cond delay="1673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3">
                                          <p:stCondLst>
                                            <p:cond delay="205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07" decel="50000">
                                          <p:stCondLst>
                                            <p:cond delay="208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3">
                                          <p:stCondLst>
                                            <p:cond delay="226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07" decel="50000">
                                          <p:stCondLst>
                                            <p:cond delay="2293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délník 19"/>
          <p:cNvSpPr/>
          <p:nvPr/>
        </p:nvSpPr>
        <p:spPr>
          <a:xfrm>
            <a:off x="6929890" y="3767403"/>
            <a:ext cx="2088232" cy="174982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686800" cy="838200"/>
          </a:xfrm>
        </p:spPr>
        <p:txBody>
          <a:bodyPr/>
          <a:lstStyle/>
          <a:p>
            <a:pPr algn="ctr"/>
            <a:r>
              <a:rPr lang="cs-CZ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Představení výzvy</a:t>
            </a:r>
            <a:endParaRPr lang="cs-CZ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124745"/>
            <a:ext cx="7808721" cy="489654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dirty="0" smtClean="0">
                <a:latin typeface="Arial Narrow" panose="020B0606020202030204" pitchFamily="34" charset="0"/>
              </a:rPr>
              <a:t>Výzva IROP č. 68 - </a:t>
            </a:r>
            <a:r>
              <a:rPr lang="cs-CZ" b="1" dirty="0">
                <a:latin typeface="Arial Narrow" panose="020B0606020202030204" pitchFamily="34" charset="0"/>
              </a:rPr>
              <a:t>Zvyšování kvality a dostupnosti </a:t>
            </a:r>
            <a:r>
              <a:rPr lang="cs-CZ" b="1" dirty="0" smtClean="0">
                <a:latin typeface="Arial Narrow" panose="020B0606020202030204" pitchFamily="34" charset="0"/>
              </a:rPr>
              <a:t>infrastruktury </a:t>
            </a:r>
            <a:r>
              <a:rPr lang="cs-CZ" b="1" dirty="0">
                <a:latin typeface="Arial Narrow" panose="020B0606020202030204" pitchFamily="34" charset="0"/>
              </a:rPr>
              <a:t>pro vzdělávání a </a:t>
            </a:r>
            <a:r>
              <a:rPr lang="cs-CZ" b="1" dirty="0" smtClean="0">
                <a:latin typeface="Arial Narrow" panose="020B0606020202030204" pitchFamily="34" charset="0"/>
              </a:rPr>
              <a:t>celoživotní </a:t>
            </a:r>
            <a:r>
              <a:rPr lang="cs-CZ" b="1" dirty="0">
                <a:latin typeface="Arial Narrow" panose="020B0606020202030204" pitchFamily="34" charset="0"/>
              </a:rPr>
              <a:t>učení </a:t>
            </a:r>
            <a:endParaRPr lang="cs-CZ" b="1" dirty="0" smtClean="0">
              <a:latin typeface="Arial Narrow" panose="020B0606020202030204" pitchFamily="34" charset="0"/>
            </a:endParaRPr>
          </a:p>
          <a:p>
            <a:pPr marL="0" indent="0" algn="ctr">
              <a:buNone/>
            </a:pPr>
            <a:endParaRPr lang="cs-CZ" b="1" dirty="0">
              <a:latin typeface="Arial Narrow" panose="020B0606020202030204" pitchFamily="34" charset="0"/>
            </a:endParaRPr>
          </a:p>
        </p:txBody>
      </p:sp>
      <p:grpSp>
        <p:nvGrpSpPr>
          <p:cNvPr id="5" name="Skupina 4"/>
          <p:cNvGrpSpPr/>
          <p:nvPr/>
        </p:nvGrpSpPr>
        <p:grpSpPr>
          <a:xfrm>
            <a:off x="485546" y="5517232"/>
            <a:ext cx="8172908" cy="1260140"/>
            <a:chOff x="683568" y="5517232"/>
            <a:chExt cx="8172908" cy="1260140"/>
          </a:xfrm>
        </p:grpSpPr>
        <p:pic>
          <p:nvPicPr>
            <p:cNvPr id="6" name="Picture 2" descr="S:\ASISTENTI\loga\logo mmr + eu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83568" y="5830164"/>
              <a:ext cx="6624736" cy="91440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7" name="Picture 3" descr="S:\ASISTENTI\loga\Logo MAS-na web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596336" y="5517232"/>
              <a:ext cx="1260140" cy="126014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  <p:grpSp>
        <p:nvGrpSpPr>
          <p:cNvPr id="4" name="Skupina 3"/>
          <p:cNvGrpSpPr/>
          <p:nvPr/>
        </p:nvGrpSpPr>
        <p:grpSpPr>
          <a:xfrm>
            <a:off x="251520" y="2877344"/>
            <a:ext cx="8671526" cy="2492943"/>
            <a:chOff x="251520" y="2877344"/>
            <a:chExt cx="8671526" cy="2492943"/>
          </a:xfrm>
        </p:grpSpPr>
        <p:sp>
          <p:nvSpPr>
            <p:cNvPr id="21" name="Obdélník 20"/>
            <p:cNvSpPr/>
            <p:nvPr/>
          </p:nvSpPr>
          <p:spPr>
            <a:xfrm>
              <a:off x="2663910" y="3767403"/>
              <a:ext cx="2165414" cy="864220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9" name="TextovéPole 8"/>
            <p:cNvSpPr txBox="1"/>
            <p:nvPr/>
          </p:nvSpPr>
          <p:spPr>
            <a:xfrm>
              <a:off x="251520" y="3892959"/>
              <a:ext cx="1944216" cy="92333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dirty="0" smtClean="0"/>
                <a:t>Infrastruktura pro předškolní vzdělávání</a:t>
              </a:r>
            </a:p>
          </p:txBody>
        </p:sp>
        <p:sp>
          <p:nvSpPr>
            <p:cNvPr id="10" name="TextovéPole 9"/>
            <p:cNvSpPr txBox="1"/>
            <p:nvPr/>
          </p:nvSpPr>
          <p:spPr>
            <a:xfrm>
              <a:off x="2810514" y="3892959"/>
              <a:ext cx="1872208" cy="646331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b="1" dirty="0" smtClean="0"/>
                <a:t>Infrastruktura ZŠ</a:t>
              </a:r>
            </a:p>
          </p:txBody>
        </p:sp>
        <p:sp>
          <p:nvSpPr>
            <p:cNvPr id="11" name="TextovéPole 10"/>
            <p:cNvSpPr txBox="1"/>
            <p:nvPr/>
          </p:nvSpPr>
          <p:spPr>
            <a:xfrm>
              <a:off x="5004048" y="3875918"/>
              <a:ext cx="1782198" cy="646331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dirty="0" smtClean="0"/>
                <a:t>Infrastruktura SŠ a VOŠ</a:t>
              </a:r>
            </a:p>
          </p:txBody>
        </p:sp>
        <p:sp>
          <p:nvSpPr>
            <p:cNvPr id="12" name="TextovéPole 11"/>
            <p:cNvSpPr txBox="1"/>
            <p:nvPr/>
          </p:nvSpPr>
          <p:spPr>
            <a:xfrm>
              <a:off x="7024966" y="3892959"/>
              <a:ext cx="1898080" cy="147732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b="1" dirty="0" smtClean="0"/>
                <a:t>Infrastruktura pro zájmové, neformální a celoživotní vzdělávání</a:t>
              </a:r>
            </a:p>
          </p:txBody>
        </p:sp>
        <p:grpSp>
          <p:nvGrpSpPr>
            <p:cNvPr id="19" name="Skupina 18"/>
            <p:cNvGrpSpPr/>
            <p:nvPr/>
          </p:nvGrpSpPr>
          <p:grpSpPr>
            <a:xfrm>
              <a:off x="1115616" y="2877344"/>
              <a:ext cx="6997905" cy="712192"/>
              <a:chOff x="1115616" y="2877344"/>
              <a:chExt cx="6997905" cy="712192"/>
            </a:xfrm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grpSpPr>
          <p:sp>
            <p:nvSpPr>
              <p:cNvPr id="18" name="Vývojový diagram: postup 17"/>
              <p:cNvSpPr/>
              <p:nvPr/>
            </p:nvSpPr>
            <p:spPr>
              <a:xfrm>
                <a:off x="1177014" y="2877344"/>
                <a:ext cx="6858390" cy="152400"/>
              </a:xfrm>
              <a:prstGeom prst="flowChartProcess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/>
              </a:p>
            </p:txBody>
          </p:sp>
          <p:sp>
            <p:nvSpPr>
              <p:cNvPr id="14" name="Šipka dolů 13"/>
              <p:cNvSpPr/>
              <p:nvPr/>
            </p:nvSpPr>
            <p:spPr>
              <a:xfrm>
                <a:off x="1115616" y="3005336"/>
                <a:ext cx="279031" cy="576064"/>
              </a:xfrm>
              <a:prstGeom prst="downArrow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/>
              </a:p>
            </p:txBody>
          </p:sp>
          <p:sp>
            <p:nvSpPr>
              <p:cNvPr id="15" name="Šipka dolů 14"/>
              <p:cNvSpPr/>
              <p:nvPr/>
            </p:nvSpPr>
            <p:spPr>
              <a:xfrm>
                <a:off x="3607102" y="3013472"/>
                <a:ext cx="279031" cy="576064"/>
              </a:xfrm>
              <a:prstGeom prst="downArrow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/>
              </a:p>
            </p:txBody>
          </p:sp>
          <p:sp>
            <p:nvSpPr>
              <p:cNvPr id="16" name="Šipka dolů 15"/>
              <p:cNvSpPr/>
              <p:nvPr/>
            </p:nvSpPr>
            <p:spPr>
              <a:xfrm>
                <a:off x="5755631" y="3005336"/>
                <a:ext cx="279031" cy="576064"/>
              </a:xfrm>
              <a:prstGeom prst="downArrow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/>
              </a:p>
            </p:txBody>
          </p:sp>
          <p:sp>
            <p:nvSpPr>
              <p:cNvPr id="17" name="Šipka dolů 16"/>
              <p:cNvSpPr/>
              <p:nvPr/>
            </p:nvSpPr>
            <p:spPr>
              <a:xfrm>
                <a:off x="7834490" y="3005336"/>
                <a:ext cx="279031" cy="576064"/>
              </a:xfrm>
              <a:prstGeom prst="downArrow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Výzva č. </a:t>
            </a:r>
            <a:r>
              <a:rPr lang="cs-CZ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9 </a:t>
            </a:r>
            <a:r>
              <a:rPr lang="cs-CZ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– IROP – Rozvíjet vzdělávání</a:t>
            </a:r>
            <a:endParaRPr lang="cs-CZ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>
              <a:latin typeface="Arial Narrow" panose="020B0606020202030204" pitchFamily="34" charset="0"/>
            </a:endParaRPr>
          </a:p>
          <a:p>
            <a:r>
              <a:rPr lang="cs-CZ" sz="3000" dirty="0" smtClean="0">
                <a:latin typeface="Arial Narrow" panose="020B0606020202030204" pitchFamily="34" charset="0"/>
              </a:rPr>
              <a:t>Datum vyhlášení výzvy: </a:t>
            </a:r>
            <a:r>
              <a:rPr lang="cs-CZ" sz="3000" b="1" dirty="0" smtClean="0">
                <a:latin typeface="Arial Narrow" panose="020B0606020202030204" pitchFamily="34" charset="0"/>
              </a:rPr>
              <a:t>20.7.2020 </a:t>
            </a:r>
            <a:r>
              <a:rPr lang="cs-CZ" sz="3000" b="1" dirty="0" smtClean="0">
                <a:latin typeface="Arial Narrow" panose="020B0606020202030204" pitchFamily="34" charset="0"/>
              </a:rPr>
              <a:t>v 8:00 hod</a:t>
            </a:r>
          </a:p>
          <a:p>
            <a:endParaRPr lang="cs-CZ" sz="3000" dirty="0" smtClean="0">
              <a:latin typeface="Arial Narrow" panose="020B0606020202030204" pitchFamily="34" charset="0"/>
            </a:endParaRPr>
          </a:p>
          <a:p>
            <a:r>
              <a:rPr lang="cs-CZ" sz="3000" dirty="0" smtClean="0">
                <a:latin typeface="Arial Narrow" panose="020B0606020202030204" pitchFamily="34" charset="0"/>
              </a:rPr>
              <a:t>Datum začátku příjmu žádostí o podporu: </a:t>
            </a:r>
            <a:r>
              <a:rPr lang="cs-CZ" sz="3000" b="1" dirty="0" smtClean="0">
                <a:latin typeface="Arial Narrow" panose="020B0606020202030204" pitchFamily="34" charset="0"/>
              </a:rPr>
              <a:t>20. </a:t>
            </a:r>
            <a:r>
              <a:rPr lang="cs-CZ" sz="3000" b="1" dirty="0" smtClean="0">
                <a:latin typeface="Arial Narrow" panose="020B0606020202030204" pitchFamily="34" charset="0"/>
              </a:rPr>
              <a:t>7</a:t>
            </a:r>
            <a:r>
              <a:rPr lang="cs-CZ" sz="3000" b="1" dirty="0" smtClean="0">
                <a:latin typeface="Arial Narrow" panose="020B0606020202030204" pitchFamily="34" charset="0"/>
              </a:rPr>
              <a:t>. </a:t>
            </a:r>
            <a:r>
              <a:rPr lang="cs-CZ" sz="3000" b="1" dirty="0" smtClean="0">
                <a:latin typeface="Arial Narrow" panose="020B0606020202030204" pitchFamily="34" charset="0"/>
              </a:rPr>
              <a:t>2020</a:t>
            </a:r>
          </a:p>
          <a:p>
            <a:endParaRPr lang="cs-CZ" sz="3000" dirty="0" smtClean="0">
              <a:latin typeface="Arial Narrow" panose="020B0606020202030204" pitchFamily="34" charset="0"/>
            </a:endParaRPr>
          </a:p>
          <a:p>
            <a:r>
              <a:rPr lang="cs-CZ" sz="3000" dirty="0" smtClean="0">
                <a:latin typeface="Arial Narrow" panose="020B0606020202030204" pitchFamily="34" charset="0"/>
              </a:rPr>
              <a:t>Datum ukončení příjmu žádostí: </a:t>
            </a:r>
            <a:r>
              <a:rPr lang="cs-CZ" sz="3000" b="1" dirty="0" smtClean="0">
                <a:latin typeface="Arial Narrow" panose="020B0606020202030204" pitchFamily="34" charset="0"/>
              </a:rPr>
              <a:t>20</a:t>
            </a:r>
            <a:r>
              <a:rPr lang="cs-CZ" sz="3000" b="1" dirty="0" smtClean="0">
                <a:latin typeface="Arial Narrow" panose="020B0606020202030204" pitchFamily="34" charset="0"/>
              </a:rPr>
              <a:t>. </a:t>
            </a:r>
            <a:r>
              <a:rPr lang="cs-CZ" sz="3000" b="1" dirty="0" smtClean="0">
                <a:latin typeface="Arial Narrow" panose="020B0606020202030204" pitchFamily="34" charset="0"/>
              </a:rPr>
              <a:t>10</a:t>
            </a:r>
            <a:r>
              <a:rPr lang="cs-CZ" sz="3000" b="1" dirty="0" smtClean="0">
                <a:latin typeface="Arial Narrow" panose="020B0606020202030204" pitchFamily="34" charset="0"/>
              </a:rPr>
              <a:t>. </a:t>
            </a:r>
            <a:r>
              <a:rPr lang="cs-CZ" sz="3000" b="1" dirty="0" smtClean="0">
                <a:latin typeface="Arial Narrow" panose="020B0606020202030204" pitchFamily="34" charset="0"/>
              </a:rPr>
              <a:t>2020 v 15:00 hod</a:t>
            </a:r>
            <a:endParaRPr lang="cs-CZ" sz="3000" b="1" dirty="0">
              <a:latin typeface="Arial Narrow" panose="020B0606020202030204" pitchFamily="34" charset="0"/>
            </a:endParaRPr>
          </a:p>
        </p:txBody>
      </p:sp>
      <p:grpSp>
        <p:nvGrpSpPr>
          <p:cNvPr id="4" name="Skupina 3"/>
          <p:cNvGrpSpPr/>
          <p:nvPr/>
        </p:nvGrpSpPr>
        <p:grpSpPr>
          <a:xfrm>
            <a:off x="485546" y="5517232"/>
            <a:ext cx="8172908" cy="1260140"/>
            <a:chOff x="683568" y="5517232"/>
            <a:chExt cx="8172908" cy="1260140"/>
          </a:xfrm>
        </p:grpSpPr>
        <p:pic>
          <p:nvPicPr>
            <p:cNvPr id="5" name="Picture 2" descr="S:\ASISTENTI\loga\logo mmr + eu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83568" y="5830164"/>
              <a:ext cx="6624736" cy="91440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6" name="Picture 3" descr="S:\ASISTENTI\loga\Logo MAS-na web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596336" y="5517232"/>
              <a:ext cx="1260140" cy="126014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Důležitá data k Výzvě </a:t>
            </a:r>
            <a:r>
              <a:rPr lang="cs-CZ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č. </a:t>
            </a:r>
            <a:r>
              <a:rPr lang="cs-CZ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9</a:t>
            </a:r>
            <a:r>
              <a:rPr lang="cs-CZ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cs-CZ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– </a:t>
            </a:r>
            <a:r>
              <a:rPr lang="cs-CZ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IROP – Rozvíjet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Arial Narrow" panose="020B0606020202030204" pitchFamily="34" charset="0"/>
              </a:rPr>
              <a:t>Datum zahájení realizace projektu: 1. 1. 2014</a:t>
            </a:r>
          </a:p>
          <a:p>
            <a:r>
              <a:rPr lang="cs-CZ" dirty="0" smtClean="0">
                <a:latin typeface="Arial Narrow" panose="020B0606020202030204" pitchFamily="34" charset="0"/>
              </a:rPr>
              <a:t>Datum ukončení realizace projektu: 31. 3. 2022</a:t>
            </a:r>
          </a:p>
          <a:p>
            <a:r>
              <a:rPr lang="cs-CZ" dirty="0" smtClean="0">
                <a:latin typeface="Arial Narrow" panose="020B0606020202030204" pitchFamily="34" charset="0"/>
              </a:rPr>
              <a:t>Celková alokace výzvy: </a:t>
            </a:r>
            <a:r>
              <a:rPr lang="cs-CZ" dirty="0" smtClean="0">
                <a:latin typeface="Arial Narrow" panose="020B0606020202030204" pitchFamily="34" charset="0"/>
              </a:rPr>
              <a:t>2 593 153.28 </a:t>
            </a:r>
            <a:r>
              <a:rPr lang="cs-CZ" dirty="0" smtClean="0">
                <a:latin typeface="Arial Narrow" panose="020B0606020202030204" pitchFamily="34" charset="0"/>
              </a:rPr>
              <a:t>Kč</a:t>
            </a:r>
            <a:endParaRPr lang="cs-CZ" dirty="0" smtClean="0">
              <a:latin typeface="Arial Narrow" panose="020B0606020202030204" pitchFamily="34" charset="0"/>
            </a:endParaRPr>
          </a:p>
          <a:p>
            <a:r>
              <a:rPr lang="cs-CZ" dirty="0" smtClean="0">
                <a:latin typeface="Arial Narrow" panose="020B0606020202030204" pitchFamily="34" charset="0"/>
              </a:rPr>
              <a:t>Výše podpory z EFRR: </a:t>
            </a:r>
            <a:r>
              <a:rPr lang="cs-CZ" b="1" dirty="0" smtClean="0">
                <a:latin typeface="Arial Narrow" panose="020B0606020202030204" pitchFamily="34" charset="0"/>
              </a:rPr>
              <a:t>95</a:t>
            </a:r>
            <a:r>
              <a:rPr lang="cs-CZ" b="1" dirty="0">
                <a:latin typeface="Arial Narrow" panose="020B0606020202030204" pitchFamily="34" charset="0"/>
              </a:rPr>
              <a:t>%</a:t>
            </a:r>
            <a:endParaRPr lang="cs-CZ" b="1" dirty="0" smtClean="0">
              <a:latin typeface="Arial Narrow" panose="020B0606020202030204" pitchFamily="34" charset="0"/>
            </a:endParaRPr>
          </a:p>
          <a:p>
            <a:r>
              <a:rPr lang="cs-CZ" dirty="0" smtClean="0">
                <a:latin typeface="Arial Narrow" panose="020B0606020202030204" pitchFamily="34" charset="0"/>
              </a:rPr>
              <a:t>Minimální výše CZV: není stanovena</a:t>
            </a:r>
          </a:p>
          <a:p>
            <a:r>
              <a:rPr lang="cs-CZ" dirty="0" smtClean="0">
                <a:latin typeface="Arial Narrow" panose="020B0606020202030204" pitchFamily="34" charset="0"/>
              </a:rPr>
              <a:t>Maximální výše CZV: </a:t>
            </a:r>
            <a:r>
              <a:rPr lang="cs-CZ" b="1" dirty="0" smtClean="0">
                <a:latin typeface="Arial Narrow" panose="020B0606020202030204" pitchFamily="34" charset="0"/>
              </a:rPr>
              <a:t>1 000 </a:t>
            </a:r>
            <a:r>
              <a:rPr lang="cs-CZ" b="1" dirty="0" err="1" smtClean="0">
                <a:latin typeface="Arial Narrow" panose="020B0606020202030204" pitchFamily="34" charset="0"/>
              </a:rPr>
              <a:t>000</a:t>
            </a:r>
            <a:r>
              <a:rPr lang="cs-CZ" b="1" dirty="0" smtClean="0">
                <a:latin typeface="Arial Narrow" panose="020B0606020202030204" pitchFamily="34" charset="0"/>
              </a:rPr>
              <a:t>,- </a:t>
            </a:r>
            <a:r>
              <a:rPr lang="cs-CZ" b="1" dirty="0" smtClean="0">
                <a:latin typeface="Arial Narrow" panose="020B0606020202030204" pitchFamily="34" charset="0"/>
              </a:rPr>
              <a:t>Kč</a:t>
            </a:r>
          </a:p>
          <a:p>
            <a:r>
              <a:rPr lang="cs-CZ" dirty="0" smtClean="0">
                <a:latin typeface="Arial Narrow" panose="020B0606020202030204" pitchFamily="34" charset="0"/>
              </a:rPr>
              <a:t>Forma podpory: ex-post</a:t>
            </a:r>
          </a:p>
        </p:txBody>
      </p:sp>
      <p:grpSp>
        <p:nvGrpSpPr>
          <p:cNvPr id="4" name="Skupina 3"/>
          <p:cNvGrpSpPr/>
          <p:nvPr/>
        </p:nvGrpSpPr>
        <p:grpSpPr>
          <a:xfrm>
            <a:off x="485546" y="5517232"/>
            <a:ext cx="8172908" cy="1260140"/>
            <a:chOff x="683568" y="5517232"/>
            <a:chExt cx="8172908" cy="1260140"/>
          </a:xfrm>
        </p:grpSpPr>
        <p:pic>
          <p:nvPicPr>
            <p:cNvPr id="5" name="Picture 2" descr="S:\ASISTENTI\loga\logo mmr + eu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83568" y="5830164"/>
              <a:ext cx="6624736" cy="91440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6" name="Picture 3" descr="S:\ASISTENTI\loga\Logo MAS-na web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596336" y="5517232"/>
              <a:ext cx="1260140" cy="126014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</p:spTree>
    <p:extLst>
      <p:ext uri="{BB962C8B-B14F-4D97-AF65-F5344CB8AC3E}">
        <p14:creationId xmlns:p14="http://schemas.microsoft.com/office/powerpoint/2010/main" xmlns="" val="456816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686800" cy="841248"/>
          </a:xfrm>
        </p:spPr>
        <p:txBody>
          <a:bodyPr/>
          <a:lstStyle/>
          <a:p>
            <a:pPr algn="ctr"/>
            <a:r>
              <a:rPr lang="cs-CZ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Oprávnění žadatelé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251520" y="1278380"/>
            <a:ext cx="8740080" cy="4670900"/>
          </a:xfrm>
        </p:spPr>
        <p:txBody>
          <a:bodyPr>
            <a:normAutofit/>
          </a:bodyPr>
          <a:lstStyle/>
          <a:p>
            <a:r>
              <a:rPr lang="cs-CZ" sz="2600" b="1" dirty="0" smtClean="0">
                <a:latin typeface="Arial Narrow" panose="020B0606020202030204" pitchFamily="34" charset="0"/>
              </a:rPr>
              <a:t>Obce</a:t>
            </a:r>
          </a:p>
          <a:p>
            <a:r>
              <a:rPr lang="cs-CZ" sz="2600" b="1" dirty="0" smtClean="0">
                <a:latin typeface="Arial Narrow" panose="020B0606020202030204" pitchFamily="34" charset="0"/>
              </a:rPr>
              <a:t>Organizace zřizované nebo zakládané obcemi</a:t>
            </a:r>
          </a:p>
          <a:p>
            <a:r>
              <a:rPr lang="cs-CZ" sz="2600" b="1" dirty="0" smtClean="0">
                <a:latin typeface="Arial Narrow" panose="020B0606020202030204" pitchFamily="34" charset="0"/>
              </a:rPr>
              <a:t>Nestátní nezisková organizace</a:t>
            </a:r>
          </a:p>
          <a:p>
            <a:r>
              <a:rPr lang="cs-CZ" sz="2600" b="1" dirty="0" smtClean="0">
                <a:latin typeface="Arial Narrow" panose="020B0606020202030204" pitchFamily="34" charset="0"/>
              </a:rPr>
              <a:t>Církve </a:t>
            </a:r>
            <a:endParaRPr lang="cs-CZ" sz="2600" b="1" dirty="0">
              <a:latin typeface="Arial Narrow" panose="020B0606020202030204" pitchFamily="34" charset="0"/>
            </a:endParaRPr>
          </a:p>
          <a:p>
            <a:r>
              <a:rPr lang="cs-CZ" sz="2600" b="1" dirty="0" smtClean="0">
                <a:latin typeface="Arial Narrow" panose="020B0606020202030204" pitchFamily="34" charset="0"/>
              </a:rPr>
              <a:t>Církevní organizace</a:t>
            </a:r>
          </a:p>
          <a:p>
            <a:r>
              <a:rPr lang="cs-CZ" sz="2600" b="1" dirty="0" smtClean="0">
                <a:latin typeface="Arial Narrow" panose="020B0606020202030204" pitchFamily="34" charset="0"/>
              </a:rPr>
              <a:t>Organizační složky státu</a:t>
            </a:r>
          </a:p>
          <a:p>
            <a:r>
              <a:rPr lang="cs-CZ" sz="2600" b="1" dirty="0" smtClean="0">
                <a:latin typeface="Arial Narrow" panose="020B0606020202030204" pitchFamily="34" charset="0"/>
              </a:rPr>
              <a:t>Příspěvkové organizace organizačních složek státu</a:t>
            </a:r>
          </a:p>
          <a:p>
            <a:r>
              <a:rPr lang="cs-CZ" sz="2600" b="1" dirty="0" smtClean="0">
                <a:latin typeface="Arial Narrow" panose="020B0606020202030204" pitchFamily="34" charset="0"/>
              </a:rPr>
              <a:t>Školy </a:t>
            </a:r>
            <a:r>
              <a:rPr lang="cs-CZ" sz="2600" b="1" dirty="0">
                <a:latin typeface="Arial Narrow" panose="020B0606020202030204" pitchFamily="34" charset="0"/>
              </a:rPr>
              <a:t>a školská zařízení </a:t>
            </a:r>
            <a:r>
              <a:rPr lang="cs-CZ" sz="2600" b="1" dirty="0" smtClean="0">
                <a:latin typeface="Arial Narrow" panose="020B0606020202030204" pitchFamily="34" charset="0"/>
              </a:rPr>
              <a:t>a </a:t>
            </a:r>
            <a:r>
              <a:rPr lang="cs-CZ" sz="2600" b="1" dirty="0">
                <a:latin typeface="Arial Narrow" panose="020B0606020202030204" pitchFamily="34" charset="0"/>
              </a:rPr>
              <a:t>další subjekty podílející se na realizaci vzdělávacích </a:t>
            </a:r>
            <a:r>
              <a:rPr lang="cs-CZ" sz="2600" b="1" dirty="0" smtClean="0">
                <a:latin typeface="Arial Narrow" panose="020B0606020202030204" pitchFamily="34" charset="0"/>
              </a:rPr>
              <a:t>aktivit</a:t>
            </a:r>
          </a:p>
          <a:p>
            <a:endParaRPr lang="cs-CZ" sz="2600" dirty="0" smtClean="0">
              <a:latin typeface="Arial Narrow" panose="020B0606020202030204" pitchFamily="34" charset="0"/>
            </a:endParaRPr>
          </a:p>
          <a:p>
            <a:endParaRPr lang="cs-CZ" sz="2600" dirty="0">
              <a:latin typeface="Arial Narrow" panose="020B0606020202030204" pitchFamily="34" charset="0"/>
            </a:endParaRPr>
          </a:p>
        </p:txBody>
      </p:sp>
      <p:grpSp>
        <p:nvGrpSpPr>
          <p:cNvPr id="5" name="Skupina 4"/>
          <p:cNvGrpSpPr/>
          <p:nvPr/>
        </p:nvGrpSpPr>
        <p:grpSpPr>
          <a:xfrm>
            <a:off x="485546" y="5517232"/>
            <a:ext cx="8172908" cy="1260140"/>
            <a:chOff x="683568" y="5517232"/>
            <a:chExt cx="8172908" cy="1260140"/>
          </a:xfrm>
        </p:grpSpPr>
        <p:pic>
          <p:nvPicPr>
            <p:cNvPr id="6" name="Picture 2" descr="S:\ASISTENTI\loga\logo mmr + eu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83568" y="5830164"/>
              <a:ext cx="6624736" cy="91440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7" name="Picture 3" descr="S:\ASISTENTI\loga\Logo MAS-na web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596336" y="5517232"/>
              <a:ext cx="1260140" cy="126014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</p:spTree>
    <p:extLst>
      <p:ext uri="{BB962C8B-B14F-4D97-AF65-F5344CB8AC3E}">
        <p14:creationId xmlns:p14="http://schemas.microsoft.com/office/powerpoint/2010/main" xmlns="" val="2916572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686800" cy="841248"/>
          </a:xfrm>
        </p:spPr>
        <p:txBody>
          <a:bodyPr/>
          <a:lstStyle/>
          <a:p>
            <a:pPr algn="ctr"/>
            <a:r>
              <a:rPr lang="cs-CZ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Podporované aktivity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1520" y="1052736"/>
            <a:ext cx="8731696" cy="60466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cs-CZ" b="1" dirty="0" smtClean="0">
                <a:latin typeface="Arial Narrow" panose="020B0606020202030204" pitchFamily="34" charset="0"/>
              </a:rPr>
              <a:t>Infrastruktura základních škol</a:t>
            </a:r>
            <a:endParaRPr lang="cs-CZ" b="1" dirty="0">
              <a:latin typeface="Arial Narrow" panose="020B0606020202030204" pitchFamily="34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23528" y="1484784"/>
            <a:ext cx="8668072" cy="476780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1600" dirty="0" smtClean="0">
                <a:latin typeface="Arial Narrow" panose="020B0606020202030204" pitchFamily="34" charset="0"/>
              </a:rPr>
              <a:t>Podpora </a:t>
            </a:r>
            <a:r>
              <a:rPr lang="cs-CZ" sz="1600" dirty="0">
                <a:latin typeface="Arial Narrow" panose="020B0606020202030204" pitchFamily="34" charset="0"/>
              </a:rPr>
              <a:t>může být poskytnuta </a:t>
            </a:r>
            <a:r>
              <a:rPr lang="cs-CZ" sz="1600" dirty="0" smtClean="0">
                <a:latin typeface="Arial Narrow" panose="020B0606020202030204" pitchFamily="34" charset="0"/>
              </a:rPr>
              <a:t>ve </a:t>
            </a:r>
            <a:r>
              <a:rPr lang="cs-CZ" sz="1600" dirty="0">
                <a:latin typeface="Arial Narrow" panose="020B0606020202030204" pitchFamily="34" charset="0"/>
              </a:rPr>
              <a:t>vazbě na:</a:t>
            </a:r>
          </a:p>
          <a:p>
            <a:r>
              <a:rPr lang="cs-CZ" sz="1600" dirty="0" smtClean="0">
                <a:latin typeface="Arial Narrow" panose="020B0606020202030204" pitchFamily="34" charset="0"/>
              </a:rPr>
              <a:t>a) Zvýšení kvality vzdělávání v klíčových kompetencích ve vazbě na budoucí uplatnění na trhu práce</a:t>
            </a:r>
          </a:p>
          <a:p>
            <a:pPr lvl="1"/>
            <a:r>
              <a:rPr lang="cs-CZ" sz="1400" dirty="0" smtClean="0">
                <a:latin typeface="Arial Narrow" panose="020B0606020202030204" pitchFamily="34" charset="0"/>
              </a:rPr>
              <a:t>komunikace </a:t>
            </a:r>
            <a:r>
              <a:rPr lang="cs-CZ" sz="1400" dirty="0">
                <a:latin typeface="Arial Narrow" panose="020B0606020202030204" pitchFamily="34" charset="0"/>
              </a:rPr>
              <a:t>v cizích </a:t>
            </a:r>
            <a:r>
              <a:rPr lang="cs-CZ" sz="1400" dirty="0" smtClean="0">
                <a:latin typeface="Arial Narrow" panose="020B0606020202030204" pitchFamily="34" charset="0"/>
              </a:rPr>
              <a:t>jazycích,</a:t>
            </a:r>
          </a:p>
          <a:p>
            <a:pPr lvl="1"/>
            <a:r>
              <a:rPr lang="cs-CZ" sz="1400" dirty="0" smtClean="0">
                <a:latin typeface="Arial Narrow" panose="020B0606020202030204" pitchFamily="34" charset="0"/>
              </a:rPr>
              <a:t>přírodní vědy, </a:t>
            </a:r>
          </a:p>
          <a:p>
            <a:pPr lvl="1"/>
            <a:r>
              <a:rPr lang="cs-CZ" sz="1400" dirty="0" smtClean="0">
                <a:latin typeface="Arial Narrow" panose="020B0606020202030204" pitchFamily="34" charset="0"/>
              </a:rPr>
              <a:t>technické </a:t>
            </a:r>
            <a:r>
              <a:rPr lang="cs-CZ" sz="1400" dirty="0">
                <a:latin typeface="Arial Narrow" panose="020B0606020202030204" pitchFamily="34" charset="0"/>
              </a:rPr>
              <a:t>a řemeslné </a:t>
            </a:r>
            <a:r>
              <a:rPr lang="cs-CZ" sz="1400" dirty="0" smtClean="0">
                <a:latin typeface="Arial Narrow" panose="020B0606020202030204" pitchFamily="34" charset="0"/>
              </a:rPr>
              <a:t>obory</a:t>
            </a:r>
          </a:p>
          <a:p>
            <a:pPr lvl="1"/>
            <a:r>
              <a:rPr lang="cs-CZ" sz="1400" dirty="0">
                <a:latin typeface="Arial Narrow" panose="020B0606020202030204" pitchFamily="34" charset="0"/>
              </a:rPr>
              <a:t>práce s digitálními </a:t>
            </a:r>
            <a:r>
              <a:rPr lang="cs-CZ" sz="1400" dirty="0" smtClean="0">
                <a:latin typeface="Arial Narrow" panose="020B0606020202030204" pitchFamily="34" charset="0"/>
              </a:rPr>
              <a:t>technologiemi</a:t>
            </a:r>
            <a:endParaRPr lang="cs-CZ" sz="1400" dirty="0">
              <a:latin typeface="Arial Narrow" panose="020B0606020202030204" pitchFamily="34" charset="0"/>
            </a:endParaRPr>
          </a:p>
          <a:p>
            <a:r>
              <a:rPr lang="cs-CZ" sz="1600" dirty="0" smtClean="0">
                <a:latin typeface="Arial Narrow" panose="020B0606020202030204" pitchFamily="34" charset="0"/>
              </a:rPr>
              <a:t>b) budování </a:t>
            </a:r>
            <a:r>
              <a:rPr lang="cs-CZ" sz="1600" dirty="0">
                <a:latin typeface="Arial Narrow" panose="020B0606020202030204" pitchFamily="34" charset="0"/>
              </a:rPr>
              <a:t>bezbariérovosti </a:t>
            </a:r>
            <a:r>
              <a:rPr lang="cs-CZ" sz="1600" dirty="0" smtClean="0">
                <a:latin typeface="Arial Narrow" panose="020B0606020202030204" pitchFamily="34" charset="0"/>
              </a:rPr>
              <a:t>škol (NE </a:t>
            </a:r>
            <a:r>
              <a:rPr lang="cs-CZ" sz="1600" dirty="0" err="1" smtClean="0">
                <a:latin typeface="Arial Narrow" panose="020B0606020202030204" pitchFamily="34" charset="0"/>
              </a:rPr>
              <a:t>sam</a:t>
            </a:r>
            <a:r>
              <a:rPr lang="cs-CZ" sz="1600" dirty="0" smtClean="0">
                <a:latin typeface="Arial Narrow" panose="020B0606020202030204" pitchFamily="34" charset="0"/>
              </a:rPr>
              <a:t>. projekt)</a:t>
            </a:r>
          </a:p>
          <a:p>
            <a:r>
              <a:rPr lang="cs-CZ" sz="1600" dirty="0" smtClean="0">
                <a:latin typeface="Arial Narrow" panose="020B0606020202030204" pitchFamily="34" charset="0"/>
                <a:sym typeface="Wingdings" pitchFamily="2" charset="2"/>
              </a:rPr>
              <a:t> zajištění vnitřní konektivity a připojení k internetu, aktivity vedoucí k sociální inkluzi</a:t>
            </a:r>
            <a:endParaRPr lang="cs-CZ" sz="1600" dirty="0">
              <a:latin typeface="Arial Narrow" panose="020B0606020202030204" pitchFamily="34" charset="0"/>
            </a:endParaRPr>
          </a:p>
          <a:p>
            <a:r>
              <a:rPr lang="cs-CZ" sz="1600" dirty="0" smtClean="0">
                <a:latin typeface="Arial Narrow" panose="020B0606020202030204" pitchFamily="34" charset="0"/>
              </a:rPr>
              <a:t>Projektové </a:t>
            </a:r>
            <a:r>
              <a:rPr lang="cs-CZ" sz="1600" dirty="0">
                <a:latin typeface="Arial Narrow" panose="020B0606020202030204" pitchFamily="34" charset="0"/>
              </a:rPr>
              <a:t>záměry musí být v souladu </a:t>
            </a:r>
            <a:r>
              <a:rPr lang="cs-CZ" sz="1600" dirty="0" smtClean="0">
                <a:latin typeface="Arial Narrow" panose="020B0606020202030204" pitchFamily="34" charset="0"/>
              </a:rPr>
              <a:t>se Strategickým rámcem MAP</a:t>
            </a:r>
          </a:p>
          <a:p>
            <a:r>
              <a:rPr lang="cs-CZ" sz="1600" dirty="0" smtClean="0">
                <a:latin typeface="Arial Narrow" panose="020B0606020202030204" pitchFamily="34" charset="0"/>
              </a:rPr>
              <a:t>Výstavba nové ZŠ (IZO) a rekonstrukce nevyhovující technický stav – NELZE</a:t>
            </a:r>
          </a:p>
          <a:p>
            <a:r>
              <a:rPr lang="cs-CZ" sz="1600" dirty="0" smtClean="0">
                <a:latin typeface="Arial Narrow" panose="020B0606020202030204" pitchFamily="34" charset="0"/>
              </a:rPr>
              <a:t>Klíčové kompetence IROP jsou vázány na RVP ZV</a:t>
            </a:r>
          </a:p>
          <a:p>
            <a:pPr lvl="1"/>
            <a:r>
              <a:rPr lang="cs-CZ" sz="1400" dirty="0" smtClean="0">
                <a:latin typeface="Arial Narrow" panose="020B0606020202030204" pitchFamily="34" charset="0"/>
              </a:rPr>
              <a:t>Jazyk a jazyková komunikace (cizí jazyk, další cizí jazyk)</a:t>
            </a:r>
          </a:p>
          <a:p>
            <a:pPr lvl="1"/>
            <a:r>
              <a:rPr lang="cs-CZ" sz="1400" dirty="0" smtClean="0">
                <a:latin typeface="Arial Narrow" panose="020B0606020202030204" pitchFamily="34" charset="0"/>
              </a:rPr>
              <a:t>Člověk a jeho svět</a:t>
            </a:r>
          </a:p>
          <a:p>
            <a:pPr lvl="1"/>
            <a:r>
              <a:rPr lang="cs-CZ" sz="1400" dirty="0" smtClean="0">
                <a:latin typeface="Arial Narrow" panose="020B0606020202030204" pitchFamily="34" charset="0"/>
              </a:rPr>
              <a:t>Matematika a její aplikace</a:t>
            </a:r>
          </a:p>
          <a:p>
            <a:pPr lvl="1"/>
            <a:r>
              <a:rPr lang="cs-CZ" sz="1400" dirty="0" smtClean="0">
                <a:latin typeface="Arial Narrow" panose="020B0606020202030204" pitchFamily="34" charset="0"/>
              </a:rPr>
              <a:t>Člověk a příroda ( FY, CHEM, PŘ, ZEM)</a:t>
            </a:r>
          </a:p>
          <a:p>
            <a:pPr lvl="1"/>
            <a:r>
              <a:rPr lang="cs-CZ" sz="1400" dirty="0" smtClean="0">
                <a:latin typeface="Arial Narrow" panose="020B0606020202030204" pitchFamily="34" charset="0"/>
              </a:rPr>
              <a:t>Člověk a svět práce, a průřezová témata RVP ZV</a:t>
            </a:r>
          </a:p>
          <a:p>
            <a:pPr lvl="1"/>
            <a:r>
              <a:rPr lang="cs-CZ" sz="1400" dirty="0" smtClean="0">
                <a:latin typeface="Arial Narrow" panose="020B0606020202030204" pitchFamily="34" charset="0"/>
              </a:rPr>
              <a:t>Environmentální výchova</a:t>
            </a:r>
          </a:p>
          <a:p>
            <a:r>
              <a:rPr lang="cs-CZ" sz="1600" dirty="0" smtClean="0">
                <a:latin typeface="Arial Narrow" panose="020B0606020202030204" pitchFamily="34" charset="0"/>
              </a:rPr>
              <a:t>Tyto oblasti musí mít škola zapracované ve svém ŠVP</a:t>
            </a:r>
            <a:endParaRPr lang="cs-CZ" sz="1600" dirty="0">
              <a:latin typeface="Arial Narrow" panose="020B0606020202030204" pitchFamily="34" charset="0"/>
            </a:endParaRPr>
          </a:p>
        </p:txBody>
      </p:sp>
      <p:grpSp>
        <p:nvGrpSpPr>
          <p:cNvPr id="5" name="Skupina 4"/>
          <p:cNvGrpSpPr/>
          <p:nvPr/>
        </p:nvGrpSpPr>
        <p:grpSpPr>
          <a:xfrm>
            <a:off x="506953" y="5752766"/>
            <a:ext cx="8172908" cy="1260140"/>
            <a:chOff x="683568" y="5517232"/>
            <a:chExt cx="8172908" cy="1260140"/>
          </a:xfrm>
        </p:grpSpPr>
        <p:pic>
          <p:nvPicPr>
            <p:cNvPr id="6" name="Picture 2" descr="S:\ASISTENTI\loga\logo mmr + eu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83568" y="5830164"/>
              <a:ext cx="6624736" cy="91440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7" name="Picture 3" descr="S:\ASISTENTI\loga\Logo MAS-na web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596336" y="5517232"/>
              <a:ext cx="1260140" cy="126014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</p:spTree>
    <p:extLst>
      <p:ext uri="{BB962C8B-B14F-4D97-AF65-F5344CB8AC3E}">
        <p14:creationId xmlns:p14="http://schemas.microsoft.com/office/powerpoint/2010/main" xmlns="" val="3838211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1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10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10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10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1000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8" dur="1000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67" y="188640"/>
            <a:ext cx="9144000" cy="838200"/>
          </a:xfrm>
        </p:spPr>
        <p:txBody>
          <a:bodyPr>
            <a:noAutofit/>
          </a:bodyPr>
          <a:lstStyle/>
          <a:p>
            <a:pPr algn="ctr"/>
            <a:r>
              <a:rPr lang="cs-CZ" sz="32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Infrastruktura základních škol</a:t>
            </a:r>
            <a:endParaRPr lang="cs-CZ" sz="32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735796" y="1133267"/>
            <a:ext cx="36724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Narrow" panose="020B0606020202030204" pitchFamily="34" charset="0"/>
              </a:rPr>
              <a:t>Způsobilé výdaje</a:t>
            </a:r>
            <a:endParaRPr lang="cs-CZ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 Narrow" panose="020B0606020202030204" pitchFamily="34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95749054"/>
              </p:ext>
            </p:extLst>
          </p:nvPr>
        </p:nvGraphicFramePr>
        <p:xfrm>
          <a:off x="34312" y="1628800"/>
          <a:ext cx="9109688" cy="450050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4554844"/>
                <a:gridCol w="4554844"/>
              </a:tblGrid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Arial Narrow" panose="020B0606020202030204" pitchFamily="34" charset="0"/>
                        </a:rPr>
                        <a:t>Hlavní</a:t>
                      </a:r>
                      <a:r>
                        <a:rPr lang="cs-CZ" baseline="0" dirty="0" smtClean="0">
                          <a:latin typeface="Arial Narrow" panose="020B0606020202030204" pitchFamily="34" charset="0"/>
                        </a:rPr>
                        <a:t> aktivity </a:t>
                      </a:r>
                    </a:p>
                    <a:p>
                      <a:pPr algn="ctr"/>
                      <a:r>
                        <a:rPr lang="cs-CZ" b="0" baseline="0" dirty="0" smtClean="0">
                          <a:latin typeface="Arial Narrow" panose="020B0606020202030204" pitchFamily="34" charset="0"/>
                        </a:rPr>
                        <a:t>Min. </a:t>
                      </a:r>
                      <a:r>
                        <a:rPr lang="cs-CZ" baseline="0" dirty="0" smtClean="0">
                          <a:latin typeface="Arial Narrow" panose="020B0606020202030204" pitchFamily="34" charset="0"/>
                        </a:rPr>
                        <a:t>85% </a:t>
                      </a:r>
                      <a:r>
                        <a:rPr lang="cs-CZ" b="0" baseline="0" dirty="0" smtClean="0">
                          <a:latin typeface="Arial Narrow" panose="020B0606020202030204" pitchFamily="34" charset="0"/>
                        </a:rPr>
                        <a:t>celkových způsobilých výdajů</a:t>
                      </a:r>
                      <a:endParaRPr lang="cs-CZ" b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Arial Narrow" panose="020B0606020202030204" pitchFamily="34" charset="0"/>
                        </a:rPr>
                        <a:t>Vedlejší</a:t>
                      </a:r>
                      <a:r>
                        <a:rPr lang="cs-CZ" baseline="0" dirty="0" smtClean="0">
                          <a:latin typeface="Arial Narrow" panose="020B0606020202030204" pitchFamily="34" charset="0"/>
                        </a:rPr>
                        <a:t> aktivity</a:t>
                      </a:r>
                    </a:p>
                    <a:p>
                      <a:pPr algn="ctr"/>
                      <a:r>
                        <a:rPr lang="cs-CZ" b="0" baseline="0" dirty="0" smtClean="0">
                          <a:latin typeface="Arial Narrow" panose="020B0606020202030204" pitchFamily="34" charset="0"/>
                        </a:rPr>
                        <a:t>Max. </a:t>
                      </a:r>
                      <a:r>
                        <a:rPr lang="cs-CZ" baseline="0" dirty="0" smtClean="0">
                          <a:latin typeface="Arial Narrow" panose="020B0606020202030204" pitchFamily="34" charset="0"/>
                        </a:rPr>
                        <a:t>15% </a:t>
                      </a:r>
                      <a:r>
                        <a:rPr lang="cs-CZ" b="0" baseline="0" dirty="0" smtClean="0">
                          <a:latin typeface="Arial Narrow" panose="020B0606020202030204" pitchFamily="34" charset="0"/>
                        </a:rPr>
                        <a:t>celkových způsobilých výdajů</a:t>
                      </a:r>
                      <a:endParaRPr lang="cs-CZ" b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3780420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cs-CZ" sz="1600" b="1" dirty="0" smtClean="0">
                          <a:latin typeface="Arial Narrow" panose="020B0606020202030204" pitchFamily="34" charset="0"/>
                        </a:rPr>
                        <a:t>Stavby</a:t>
                      </a:r>
                      <a:br>
                        <a:rPr lang="cs-CZ" sz="1600" b="1" dirty="0" smtClean="0">
                          <a:latin typeface="Arial Narrow" panose="020B0606020202030204" pitchFamily="34" charset="0"/>
                        </a:rPr>
                      </a:br>
                      <a:r>
                        <a:rPr lang="cs-CZ" sz="1400" b="0" dirty="0" smtClean="0">
                          <a:latin typeface="Arial Narrow" panose="020B0606020202030204" pitchFamily="34" charset="0"/>
                        </a:rPr>
                        <a:t>(</a:t>
                      </a:r>
                      <a:r>
                        <a:rPr lang="cs-CZ" sz="1400" b="0" dirty="0" err="1" smtClean="0">
                          <a:latin typeface="Arial Narrow" panose="020B0606020202030204" pitchFamily="34" charset="0"/>
                        </a:rPr>
                        <a:t>inž</a:t>
                      </a:r>
                      <a:r>
                        <a:rPr lang="cs-CZ" sz="1400" b="0" dirty="0" smtClean="0">
                          <a:latin typeface="Arial Narrow" panose="020B0606020202030204" pitchFamily="34" charset="0"/>
                        </a:rPr>
                        <a:t>. sítě, bezbariérovost, prostory</a:t>
                      </a:r>
                      <a:r>
                        <a:rPr lang="cs-CZ" sz="1400" b="0" baseline="0" dirty="0" smtClean="0">
                          <a:latin typeface="Arial Narrow" panose="020B0606020202030204" pitchFamily="34" charset="0"/>
                        </a:rPr>
                        <a:t> ve vazbě na klíč. kompetence)</a:t>
                      </a:r>
                      <a:r>
                        <a:rPr lang="cs-CZ" sz="1400" b="0" dirty="0" smtClean="0">
                          <a:latin typeface="Arial Narrow" panose="020B0606020202030204" pitchFamily="34" charset="0"/>
                        </a:rPr>
                        <a:t>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cs-CZ" sz="1600" b="1" dirty="0" smtClean="0">
                          <a:latin typeface="Arial Narrow" panose="020B0606020202030204" pitchFamily="34" charset="0"/>
                        </a:rPr>
                        <a:t>Nákup pozemků a staveb</a:t>
                      </a:r>
                      <a:br>
                        <a:rPr lang="cs-CZ" sz="1600" b="1" dirty="0" smtClean="0">
                          <a:latin typeface="Arial Narrow" panose="020B0606020202030204" pitchFamily="34" charset="0"/>
                        </a:rPr>
                      </a:br>
                      <a:r>
                        <a:rPr lang="cs-CZ" sz="1400" b="0" baseline="0" dirty="0" smtClean="0">
                          <a:latin typeface="Arial Narrow" panose="020B0606020202030204" pitchFamily="34" charset="0"/>
                        </a:rPr>
                        <a:t>(znalecký posudek – 6 měsíců, před pořízením)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cs-CZ" sz="1600" b="1" dirty="0" smtClean="0">
                          <a:latin typeface="Arial Narrow" panose="020B0606020202030204" pitchFamily="34" charset="0"/>
                        </a:rPr>
                        <a:t>Pořízení vybavení</a:t>
                      </a:r>
                      <a:r>
                        <a:rPr lang="cs-CZ" sz="1600" b="1" baseline="0" dirty="0" smtClean="0">
                          <a:latin typeface="Arial Narrow" panose="020B0606020202030204" pitchFamily="34" charset="0"/>
                        </a:rPr>
                        <a:t> budov a zázemí</a:t>
                      </a:r>
                      <a:br>
                        <a:rPr lang="cs-CZ" sz="1600" b="1" baseline="0" dirty="0" smtClean="0">
                          <a:latin typeface="Arial Narrow" panose="020B0606020202030204" pitchFamily="34" charset="0"/>
                        </a:rPr>
                      </a:br>
                      <a:r>
                        <a:rPr lang="cs-CZ" sz="1400" b="0" baseline="0" dirty="0" smtClean="0">
                          <a:latin typeface="Arial Narrow" panose="020B0606020202030204" pitchFamily="34" charset="0"/>
                        </a:rPr>
                        <a:t>(pořízení nábytku, vybavení laboratoří, výukových pomůcek,..)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cs-CZ" sz="1600" b="1" baseline="0" dirty="0" smtClean="0">
                          <a:latin typeface="Arial Narrow" panose="020B0606020202030204" pitchFamily="34" charset="0"/>
                        </a:rPr>
                        <a:t>Vnitřní konektivita a připojení k internetu</a:t>
                      </a:r>
                      <a:br>
                        <a:rPr lang="cs-CZ" sz="1600" b="1" baseline="0" dirty="0" smtClean="0">
                          <a:latin typeface="Arial Narrow" panose="020B0606020202030204" pitchFamily="34" charset="0"/>
                        </a:rPr>
                      </a:br>
                      <a:r>
                        <a:rPr lang="cs-CZ" sz="1400" b="0" baseline="0" dirty="0" smtClean="0">
                          <a:latin typeface="Arial Narrow" panose="020B0606020202030204" pitchFamily="34" charset="0"/>
                        </a:rPr>
                        <a:t>(WAN, LAN, SW, HW)</a:t>
                      </a:r>
                      <a:r>
                        <a:rPr lang="cs-CZ" sz="1600" b="1" baseline="0" dirty="0" smtClean="0">
                          <a:latin typeface="Arial Narrow" panose="020B0606020202030204" pitchFamily="34" charset="0"/>
                        </a:rPr>
                        <a:t/>
                      </a:r>
                      <a:br>
                        <a:rPr lang="cs-CZ" sz="1600" b="1" baseline="0" dirty="0" smtClean="0">
                          <a:latin typeface="Arial Narrow" panose="020B0606020202030204" pitchFamily="34" charset="0"/>
                        </a:rPr>
                      </a:br>
                      <a:r>
                        <a:rPr lang="cs-CZ" sz="1600" b="1" baseline="0" dirty="0" smtClean="0">
                          <a:latin typeface="Arial Narrow" panose="020B0606020202030204" pitchFamily="34" charset="0"/>
                        </a:rPr>
                        <a:t>DPH</a:t>
                      </a:r>
                    </a:p>
                    <a:p>
                      <a:endParaRPr lang="cs-CZ" sz="18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cs-CZ" dirty="0" smtClean="0">
                          <a:latin typeface="Arial Narrow" panose="020B0606020202030204" pitchFamily="34" charset="0"/>
                        </a:rPr>
                        <a:t>Demolice budov v</a:t>
                      </a:r>
                      <a:r>
                        <a:rPr lang="cs-CZ" baseline="0" dirty="0" smtClean="0">
                          <a:latin typeface="Arial Narrow" panose="020B0606020202030204" pitchFamily="34" charset="0"/>
                        </a:rPr>
                        <a:t> areálu školy</a:t>
                      </a:r>
                      <a:endParaRPr lang="cs-CZ" dirty="0" smtClean="0">
                        <a:latin typeface="Arial Narrow" panose="020B0606020202030204" pitchFamily="34" charset="0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cs-CZ" dirty="0" smtClean="0">
                          <a:latin typeface="Arial Narrow" panose="020B0606020202030204" pitchFamily="34" charset="0"/>
                        </a:rPr>
                        <a:t>Pořízení bezpečnostních prvků a zařízení u vstupu do budovy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cs-CZ" dirty="0" smtClean="0">
                          <a:latin typeface="Arial Narrow" panose="020B0606020202030204" pitchFamily="34" charset="0"/>
                        </a:rPr>
                        <a:t>Úpravy venkovního prostranství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cs-CZ" dirty="0" smtClean="0">
                          <a:latin typeface="Arial Narrow" panose="020B0606020202030204" pitchFamily="34" charset="0"/>
                        </a:rPr>
                        <a:t>Zabezpečení</a:t>
                      </a:r>
                      <a:r>
                        <a:rPr lang="cs-CZ" baseline="0" dirty="0" smtClean="0">
                          <a:latin typeface="Arial Narrow" panose="020B0606020202030204" pitchFamily="34" charset="0"/>
                        </a:rPr>
                        <a:t> výstavby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cs-CZ" baseline="0" dirty="0" smtClean="0">
                          <a:latin typeface="Arial Narrow" panose="020B0606020202030204" pitchFamily="34" charset="0"/>
                        </a:rPr>
                        <a:t>Projektová dokumentace stavby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cs-CZ" baseline="0" dirty="0" smtClean="0">
                          <a:latin typeface="Arial Narrow" panose="020B0606020202030204" pitchFamily="34" charset="0"/>
                        </a:rPr>
                        <a:t>Pořízení služeb bezprostředně souvisejících s realizací projektu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cs-CZ" baseline="0" dirty="0" smtClean="0">
                          <a:latin typeface="Arial Narrow" panose="020B0606020202030204" pitchFamily="34" charset="0"/>
                        </a:rPr>
                        <a:t>Nákup služeb, které jsou součástí pořízení dl. hmot. a </a:t>
                      </a:r>
                      <a:r>
                        <a:rPr lang="cs-CZ" baseline="0" dirty="0" err="1" smtClean="0">
                          <a:latin typeface="Arial Narrow" panose="020B0606020202030204" pitchFamily="34" charset="0"/>
                        </a:rPr>
                        <a:t>nehmot</a:t>
                      </a:r>
                      <a:r>
                        <a:rPr lang="cs-CZ" baseline="0" dirty="0" smtClean="0">
                          <a:latin typeface="Arial Narrow" panose="020B0606020202030204" pitchFamily="34" charset="0"/>
                        </a:rPr>
                        <a:t>. majetku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cs-CZ" baseline="0" dirty="0" smtClean="0">
                          <a:latin typeface="Arial Narrow" panose="020B0606020202030204" pitchFamily="34" charset="0"/>
                        </a:rPr>
                        <a:t>Povinná publicita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cs-CZ" baseline="0" dirty="0" smtClean="0">
                          <a:latin typeface="Arial Narrow" panose="020B0606020202030204" pitchFamily="34" charset="0"/>
                        </a:rPr>
                        <a:t>DPH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cs-CZ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6" name="Skupina 5"/>
          <p:cNvGrpSpPr/>
          <p:nvPr/>
        </p:nvGrpSpPr>
        <p:grpSpPr>
          <a:xfrm>
            <a:off x="505696" y="5622583"/>
            <a:ext cx="8172908" cy="1260140"/>
            <a:chOff x="683568" y="5517232"/>
            <a:chExt cx="8172908" cy="1260140"/>
          </a:xfrm>
        </p:grpSpPr>
        <p:pic>
          <p:nvPicPr>
            <p:cNvPr id="7" name="Picture 2" descr="S:\ASISTENTI\loga\logo mmr + eu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83568" y="5830164"/>
              <a:ext cx="6624736" cy="91440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8" name="Picture 3" descr="S:\ASISTENTI\loga\Logo MAS-na web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596336" y="5517232"/>
              <a:ext cx="1260140" cy="126014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  <p:grpSp>
        <p:nvGrpSpPr>
          <p:cNvPr id="9" name="Skupina 8"/>
          <p:cNvGrpSpPr/>
          <p:nvPr/>
        </p:nvGrpSpPr>
        <p:grpSpPr>
          <a:xfrm>
            <a:off x="962602" y="4704515"/>
            <a:ext cx="3546388" cy="1294009"/>
            <a:chOff x="0" y="4605274"/>
            <a:chExt cx="4537688" cy="1558869"/>
          </a:xfrm>
        </p:grpSpPr>
        <p:sp>
          <p:nvSpPr>
            <p:cNvPr id="11" name="TextovéPole 10"/>
            <p:cNvSpPr txBox="1"/>
            <p:nvPr/>
          </p:nvSpPr>
          <p:spPr>
            <a:xfrm>
              <a:off x="0" y="5733256"/>
              <a:ext cx="453768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100" b="1" dirty="0">
                  <a:latin typeface="Arial Narrow" panose="020B0606020202030204" pitchFamily="34" charset="0"/>
                </a:rPr>
                <a:t>Výklad k použití limitu 10 % celkových způsobilých výdajů na nákup pozemku dle Čl. 69 Nařízení Evropského parlamentu a Rady EU č. 1303/2013 </a:t>
              </a:r>
              <a:endParaRPr lang="cs-CZ" sz="1100" dirty="0">
                <a:latin typeface="Arial Narrow" panose="020B0606020202030204" pitchFamily="34" charset="0"/>
              </a:endParaRPr>
            </a:p>
          </p:txBody>
        </p:sp>
        <p:pic>
          <p:nvPicPr>
            <p:cNvPr id="10" name="Obrázek 9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0" y="4605274"/>
              <a:ext cx="4537688" cy="115212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1210046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686800" cy="841248"/>
          </a:xfrm>
        </p:spPr>
        <p:txBody>
          <a:bodyPr/>
          <a:lstStyle/>
          <a:p>
            <a:pPr algn="ctr"/>
            <a:r>
              <a:rPr lang="cs-CZ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Podporované aktivity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0" y="980728"/>
            <a:ext cx="9144000" cy="67667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cs-CZ" b="1" dirty="0" smtClean="0">
                <a:latin typeface="Arial Narrow" panose="020B0606020202030204" pitchFamily="34" charset="0"/>
              </a:rPr>
              <a:t>Infrastruktura pro zájmové, neformální a celoživotní vzdělávání</a:t>
            </a:r>
            <a:endParaRPr lang="cs-CZ" b="1" dirty="0">
              <a:latin typeface="Arial Narrow" panose="020B0606020202030204" pitchFamily="34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79512" y="1412776"/>
            <a:ext cx="8892480" cy="46085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550" dirty="0" smtClean="0">
                <a:latin typeface="Arial Narrow" panose="020B0606020202030204" pitchFamily="34" charset="0"/>
              </a:rPr>
              <a:t>Podpora musí být poskytnuta ve vazbě na zvýšení nedostatečné kapacity v území:</a:t>
            </a:r>
          </a:p>
          <a:p>
            <a:r>
              <a:rPr lang="cs-CZ" sz="1550" dirty="0" smtClean="0">
                <a:latin typeface="Arial Narrow" panose="020B0606020202030204" pitchFamily="34" charset="0"/>
              </a:rPr>
              <a:t>Zvýšení kvality vzdělávání v </a:t>
            </a:r>
            <a:r>
              <a:rPr lang="cs-CZ" sz="1550" b="1" dirty="0" smtClean="0">
                <a:latin typeface="Arial Narrow" panose="020B0606020202030204" pitchFamily="34" charset="0"/>
              </a:rPr>
              <a:t>klíčových</a:t>
            </a:r>
            <a:r>
              <a:rPr lang="cs-CZ" sz="1550" dirty="0" smtClean="0">
                <a:latin typeface="Arial Narrow" panose="020B0606020202030204" pitchFamily="34" charset="0"/>
              </a:rPr>
              <a:t> </a:t>
            </a:r>
            <a:r>
              <a:rPr lang="cs-CZ" sz="1550" b="1" dirty="0" smtClean="0">
                <a:latin typeface="Arial Narrow" panose="020B0606020202030204" pitchFamily="34" charset="0"/>
              </a:rPr>
              <a:t>kompetencích</a:t>
            </a:r>
            <a:r>
              <a:rPr lang="cs-CZ" sz="1550" dirty="0" smtClean="0">
                <a:latin typeface="Arial Narrow" panose="020B0606020202030204" pitchFamily="34" charset="0"/>
              </a:rPr>
              <a:t> ve vazbě na budoucí uplatnění na trhu práce</a:t>
            </a:r>
          </a:p>
          <a:p>
            <a:pPr lvl="1"/>
            <a:r>
              <a:rPr lang="cs-CZ" sz="1550" dirty="0" smtClean="0">
                <a:latin typeface="Arial Narrow" panose="020B0606020202030204" pitchFamily="34" charset="0"/>
              </a:rPr>
              <a:t>komunikace v cizích jazycích, </a:t>
            </a:r>
          </a:p>
          <a:p>
            <a:pPr lvl="1"/>
            <a:r>
              <a:rPr lang="cs-CZ" sz="1550" dirty="0" smtClean="0">
                <a:latin typeface="Arial Narrow" panose="020B0606020202030204" pitchFamily="34" charset="0"/>
              </a:rPr>
              <a:t>přírodní vědy, </a:t>
            </a:r>
          </a:p>
          <a:p>
            <a:pPr lvl="1"/>
            <a:r>
              <a:rPr lang="cs-CZ" sz="1550" dirty="0" smtClean="0">
                <a:latin typeface="Arial Narrow" panose="020B0606020202030204" pitchFamily="34" charset="0"/>
              </a:rPr>
              <a:t>technické a řemeslné obory,</a:t>
            </a:r>
          </a:p>
          <a:p>
            <a:pPr lvl="1"/>
            <a:r>
              <a:rPr lang="cs-CZ" sz="1550" dirty="0" smtClean="0">
                <a:latin typeface="Arial Narrow" panose="020B0606020202030204" pitchFamily="34" charset="0"/>
              </a:rPr>
              <a:t>práce s digitálními technologiemi</a:t>
            </a:r>
          </a:p>
          <a:p>
            <a:r>
              <a:rPr lang="cs-CZ" sz="1550" dirty="0" smtClean="0">
                <a:latin typeface="Arial Narrow" panose="020B0606020202030204" pitchFamily="34" charset="0"/>
              </a:rPr>
              <a:t>záměry </a:t>
            </a:r>
            <a:r>
              <a:rPr lang="cs-CZ" sz="1550" dirty="0">
                <a:latin typeface="Arial Narrow" panose="020B0606020202030204" pitchFamily="34" charset="0"/>
              </a:rPr>
              <a:t>musí být v souladu s </a:t>
            </a:r>
            <a:r>
              <a:rPr lang="cs-CZ" sz="1550" b="1" dirty="0" smtClean="0">
                <a:latin typeface="Arial Narrow" panose="020B0606020202030204" pitchFamily="34" charset="0"/>
              </a:rPr>
              <a:t>MAP vzdělávání </a:t>
            </a:r>
            <a:r>
              <a:rPr lang="cs-CZ" sz="1550" b="1" dirty="0">
                <a:latin typeface="Arial Narrow" panose="020B0606020202030204" pitchFamily="34" charset="0"/>
              </a:rPr>
              <a:t>nebo s </a:t>
            </a:r>
            <a:r>
              <a:rPr lang="cs-CZ" sz="1550" b="1" dirty="0" smtClean="0">
                <a:latin typeface="Arial Narrow" panose="020B0606020202030204" pitchFamily="34" charset="0"/>
              </a:rPr>
              <a:t>KAP vzdělávání</a:t>
            </a:r>
          </a:p>
          <a:p>
            <a:r>
              <a:rPr lang="cs-CZ" sz="1550" dirty="0" smtClean="0">
                <a:latin typeface="Arial Narrow" panose="020B0606020202030204" pitchFamily="34" charset="0"/>
              </a:rPr>
              <a:t>Klíčové kompetence IROP jsou vázány na RVP ZV</a:t>
            </a:r>
          </a:p>
          <a:p>
            <a:pPr lvl="1"/>
            <a:r>
              <a:rPr lang="cs-CZ" sz="1550" dirty="0" smtClean="0">
                <a:latin typeface="Arial Narrow" panose="020B0606020202030204" pitchFamily="34" charset="0"/>
              </a:rPr>
              <a:t>Jazyk a jazyková komunikace (cizí jazyk, další cizí jazyk)</a:t>
            </a:r>
          </a:p>
          <a:p>
            <a:pPr lvl="1"/>
            <a:r>
              <a:rPr lang="cs-CZ" sz="1550" dirty="0" smtClean="0">
                <a:latin typeface="Arial Narrow" panose="020B0606020202030204" pitchFamily="34" charset="0"/>
              </a:rPr>
              <a:t>Člověk a jeho svět</a:t>
            </a:r>
          </a:p>
          <a:p>
            <a:pPr lvl="1"/>
            <a:r>
              <a:rPr lang="cs-CZ" sz="1550" dirty="0" smtClean="0">
                <a:latin typeface="Arial Narrow" panose="020B0606020202030204" pitchFamily="34" charset="0"/>
              </a:rPr>
              <a:t>Matematika a její aplikace</a:t>
            </a:r>
          </a:p>
          <a:p>
            <a:pPr lvl="1"/>
            <a:r>
              <a:rPr lang="cs-CZ" sz="1550" dirty="0" smtClean="0">
                <a:latin typeface="Arial Narrow" panose="020B0606020202030204" pitchFamily="34" charset="0"/>
              </a:rPr>
              <a:t>Člověk a příroda ( FY, CHEM, PŘ, ZEM)</a:t>
            </a:r>
          </a:p>
          <a:p>
            <a:pPr lvl="1"/>
            <a:r>
              <a:rPr lang="cs-CZ" sz="1550" dirty="0" smtClean="0">
                <a:latin typeface="Arial Narrow" panose="020B0606020202030204" pitchFamily="34" charset="0"/>
              </a:rPr>
              <a:t>Člověk a svět práce a průřezová témata RVP ZV</a:t>
            </a:r>
          </a:p>
          <a:p>
            <a:pPr lvl="1"/>
            <a:r>
              <a:rPr lang="cs-CZ" sz="1550" dirty="0" smtClean="0">
                <a:latin typeface="Arial Narrow" panose="020B0606020202030204" pitchFamily="34" charset="0"/>
              </a:rPr>
              <a:t>Environmentální výchova</a:t>
            </a:r>
            <a:endParaRPr lang="cs-CZ" sz="1550" b="1" dirty="0" smtClean="0">
              <a:latin typeface="Arial Narrow" panose="020B0606020202030204" pitchFamily="34" charset="0"/>
            </a:endParaRPr>
          </a:p>
          <a:p>
            <a:r>
              <a:rPr lang="cs-CZ" sz="1550" dirty="0" smtClean="0">
                <a:latin typeface="Arial Narrow" panose="020B0606020202030204" pitchFamily="34" charset="0"/>
              </a:rPr>
              <a:t>Vazby popsat ve Studii proveditelnosti - uvede citace vzdělávacího programu zařízení</a:t>
            </a:r>
          </a:p>
          <a:p>
            <a:r>
              <a:rPr lang="cs-CZ" sz="1550" dirty="0" smtClean="0">
                <a:latin typeface="Arial Narrow" panose="020B0606020202030204" pitchFamily="34" charset="0"/>
              </a:rPr>
              <a:t>Klíčové kompetence IROP pro celoživotní vzdělávání jsou vázány na Národní soustavu kvalifikací</a:t>
            </a:r>
          </a:p>
          <a:p>
            <a:pPr lvl="1"/>
            <a:endParaRPr lang="cs-CZ" sz="1550" dirty="0" smtClean="0">
              <a:latin typeface="Arial Narrow" panose="020B0606020202030204" pitchFamily="34" charset="0"/>
            </a:endParaRPr>
          </a:p>
          <a:p>
            <a:pPr lvl="1">
              <a:buNone/>
            </a:pPr>
            <a:endParaRPr lang="cs-CZ" sz="1550" dirty="0" smtClean="0">
              <a:latin typeface="Arial Narrow" panose="020B0606020202030204" pitchFamily="34" charset="0"/>
            </a:endParaRPr>
          </a:p>
          <a:p>
            <a:pPr lvl="1"/>
            <a:endParaRPr lang="cs-CZ" sz="1550" dirty="0" smtClean="0">
              <a:latin typeface="Arial Narrow" panose="020B0606020202030204" pitchFamily="34" charset="0"/>
            </a:endParaRPr>
          </a:p>
          <a:p>
            <a:pPr lvl="1"/>
            <a:endParaRPr lang="cs-CZ" sz="1550" dirty="0" smtClean="0">
              <a:latin typeface="Arial Narrow" panose="020B0606020202030204" pitchFamily="34" charset="0"/>
            </a:endParaRPr>
          </a:p>
          <a:p>
            <a:endParaRPr lang="cs-CZ" sz="1550" b="1" dirty="0">
              <a:latin typeface="Arial Narrow" panose="020B0606020202030204" pitchFamily="34" charset="0"/>
            </a:endParaRPr>
          </a:p>
          <a:p>
            <a:endParaRPr lang="cs-CZ" sz="1550" dirty="0">
              <a:latin typeface="Arial Narrow" panose="020B0606020202030204" pitchFamily="34" charset="0"/>
            </a:endParaRPr>
          </a:p>
        </p:txBody>
      </p:sp>
      <p:grpSp>
        <p:nvGrpSpPr>
          <p:cNvPr id="5" name="Skupina 4"/>
          <p:cNvGrpSpPr/>
          <p:nvPr/>
        </p:nvGrpSpPr>
        <p:grpSpPr>
          <a:xfrm>
            <a:off x="611560" y="5737922"/>
            <a:ext cx="8172908" cy="1260140"/>
            <a:chOff x="683568" y="5517232"/>
            <a:chExt cx="8172908" cy="1260140"/>
          </a:xfrm>
        </p:grpSpPr>
        <p:pic>
          <p:nvPicPr>
            <p:cNvPr id="6" name="Picture 2" descr="S:\ASISTENTI\loga\logo mmr + eu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83568" y="5830164"/>
              <a:ext cx="6624736" cy="91440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7" name="Picture 3" descr="S:\ASISTENTI\loga\Logo MAS-na web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596336" y="5517232"/>
              <a:ext cx="1260140" cy="126014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</p:spTree>
    <p:extLst>
      <p:ext uri="{BB962C8B-B14F-4D97-AF65-F5344CB8AC3E}">
        <p14:creationId xmlns:p14="http://schemas.microsoft.com/office/powerpoint/2010/main" xmlns="" val="1293234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3347</TotalTime>
  <Words>1159</Words>
  <Application>Microsoft Office PowerPoint</Application>
  <PresentationFormat>Předvádění na obrazovce (4:3)</PresentationFormat>
  <Paragraphs>196</Paragraphs>
  <Slides>22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Cesta</vt:lpstr>
      <vt:lpstr>Snímek 1</vt:lpstr>
      <vt:lpstr>OBSAH</vt:lpstr>
      <vt:lpstr>Představení výzvy</vt:lpstr>
      <vt:lpstr>Výzva č. 9 – IROP – Rozvíjet vzdělávání</vt:lpstr>
      <vt:lpstr>Důležitá data k Výzvě č. 9 – IROP – Rozvíjet vzdělávání</vt:lpstr>
      <vt:lpstr>Oprávnění žadatelé</vt:lpstr>
      <vt:lpstr>Podporované aktivity</vt:lpstr>
      <vt:lpstr>Infrastruktura základních škol</vt:lpstr>
      <vt:lpstr>Podporované aktivity</vt:lpstr>
      <vt:lpstr>Infrastruktura pro zájmové, neformální a celoživotní vzdělávání</vt:lpstr>
      <vt:lpstr>Povinné přílohy žádosti</vt:lpstr>
      <vt:lpstr>Indikátory</vt:lpstr>
      <vt:lpstr>Forma žádosti o podporu</vt:lpstr>
      <vt:lpstr>Další důležité informace</vt:lpstr>
      <vt:lpstr>Hodnocení a výběr projektů</vt:lpstr>
      <vt:lpstr>Formální hodnocení a přijatelnost</vt:lpstr>
      <vt:lpstr>Věcné hodnocení</vt:lpstr>
      <vt:lpstr>Kontrola CrR </vt:lpstr>
      <vt:lpstr>publicita</vt:lpstr>
      <vt:lpstr>Monitorování projektu</vt:lpstr>
      <vt:lpstr>dokumentace</vt:lpstr>
      <vt:lpstr>Snímek 22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Výzva č. 2 MAS Znojemské vinařství, z.s.</dc:title>
  <dc:creator>Kancelar4</dc:creator>
  <cp:lastModifiedBy>Kancelar1</cp:lastModifiedBy>
  <cp:revision>223</cp:revision>
  <dcterms:created xsi:type="dcterms:W3CDTF">2018-11-02T13:10:42Z</dcterms:created>
  <dcterms:modified xsi:type="dcterms:W3CDTF">2020-07-17T11:11:31Z</dcterms:modified>
</cp:coreProperties>
</file>