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2" r:id="rId6"/>
    <p:sldId id="282" r:id="rId7"/>
    <p:sldId id="290" r:id="rId8"/>
    <p:sldId id="310" r:id="rId9"/>
    <p:sldId id="311" r:id="rId10"/>
    <p:sldId id="312" r:id="rId11"/>
    <p:sldId id="267" r:id="rId12"/>
    <p:sldId id="296" r:id="rId13"/>
    <p:sldId id="297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590" autoAdjust="0"/>
  </p:normalViewPr>
  <p:slideViewPr>
    <p:cSldViewPr>
      <p:cViewPr>
        <p:scale>
          <a:sx n="75" d="100"/>
          <a:sy n="75" d="100"/>
        </p:scale>
        <p:origin x="-265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8E29-4CE5-469A-BEFB-A4814E1B69B1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FD03-0F7A-439C-AE4C-449791E242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E61448-3F7C-4808-A236-9B60A258125D}" type="datetimeFigureOut">
              <a:rPr lang="cs-CZ" smtClean="0"/>
              <a:pPr/>
              <a:t>17. 7. 2020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42424" y="3501008"/>
            <a:ext cx="9167696" cy="11997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38100">
                  <a:solidFill>
                    <a:srgbClr val="00B050"/>
                  </a:solidFill>
                </a:ln>
                <a:solidFill>
                  <a:srgbClr val="0099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Rozvíjet vzdělávání</a:t>
            </a:r>
          </a:p>
          <a:p>
            <a:pPr algn="ctr"/>
            <a:endParaRPr lang="cs-CZ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4968" y="188640"/>
            <a:ext cx="9148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Výzva č. </a:t>
            </a:r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MAS Znojemské vinařství, z.s.</a:t>
            </a:r>
            <a:endParaRPr lang="cs-CZ" sz="5400" b="1" spc="50" dirty="0">
              <a:ln w="11430">
                <a:solidFill>
                  <a:schemeClr val="accent1">
                    <a:lumMod val="75000"/>
                  </a:schemeClr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845296" y="484152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Ing. Jana Procházková</a:t>
            </a:r>
            <a:endParaRPr lang="cs-CZ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7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Infrastruktura pro zájmové, neformální a celoživotní vzdělávání</a:t>
            </a:r>
            <a:endParaRPr lang="cs-CZ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35796" y="1133267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</a:rPr>
              <a:t>Způsobilé výdaje</a:t>
            </a:r>
            <a:endParaRPr lang="cs-CZ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4650515"/>
              </p:ext>
            </p:extLst>
          </p:nvPr>
        </p:nvGraphicFramePr>
        <p:xfrm>
          <a:off x="0" y="1556792"/>
          <a:ext cx="9144000" cy="45365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0"/>
                <a:gridCol w="4572000"/>
              </a:tblGrid>
              <a:tr h="72584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Hlavní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aktivity </a:t>
                      </a:r>
                    </a:p>
                    <a:p>
                      <a:pPr algn="ctr"/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Min. 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85% </a:t>
                      </a:r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celkových způsobilých výdajů</a:t>
                      </a:r>
                      <a:endParaRPr lang="cs-CZ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Vedlejší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aktivity</a:t>
                      </a:r>
                    </a:p>
                    <a:p>
                      <a:pPr algn="ctr"/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Max. 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15% </a:t>
                      </a:r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celkových způsobilých výdajů</a:t>
                      </a:r>
                      <a:endParaRPr lang="cs-CZ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81066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dirty="0" smtClean="0">
                          <a:latin typeface="Arial Narrow" panose="020B0606020202030204" pitchFamily="34" charset="0"/>
                        </a:rPr>
                        <a:t>Stavby</a:t>
                      </a:r>
                      <a:br>
                        <a:rPr lang="cs-CZ" sz="1800" b="1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dirty="0" smtClean="0">
                          <a:latin typeface="Arial Narrow" panose="020B0606020202030204" pitchFamily="34" charset="0"/>
                        </a:rPr>
                        <a:t>(prostory ve vazbě</a:t>
                      </a: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 na klíč. kompetence, </a:t>
                      </a:r>
                      <a:r>
                        <a:rPr lang="cs-CZ" sz="1400" b="0" baseline="0" dirty="0" err="1" smtClean="0">
                          <a:latin typeface="Arial Narrow" panose="020B0606020202030204" pitchFamily="34" charset="0"/>
                        </a:rPr>
                        <a:t>soc</a:t>
                      </a: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. inkluze, šatny,..)</a:t>
                      </a:r>
                      <a:endParaRPr lang="cs-CZ" sz="1800" b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dirty="0" smtClean="0">
                          <a:latin typeface="Arial Narrow" panose="020B0606020202030204" pitchFamily="34" charset="0"/>
                        </a:rPr>
                        <a:t>Nákup</a:t>
                      </a:r>
                      <a:r>
                        <a:rPr lang="cs-CZ" sz="1800" b="1" baseline="0" dirty="0" smtClean="0">
                          <a:latin typeface="Arial Narrow" panose="020B0606020202030204" pitchFamily="34" charset="0"/>
                        </a:rPr>
                        <a:t> pozemků a staveb</a:t>
                      </a:r>
                      <a:br>
                        <a:rPr lang="cs-CZ" sz="1800" b="1" baseline="0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(znalecký posudek – 6 měsíců, před pořízením)</a:t>
                      </a:r>
                      <a:endParaRPr lang="cs-CZ" sz="1800" b="1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baseline="0" dirty="0" smtClean="0">
                          <a:latin typeface="Arial Narrow" panose="020B0606020202030204" pitchFamily="34" charset="0"/>
                        </a:rPr>
                        <a:t>Pořízení vybavení budov, učeben, výukových prostor</a:t>
                      </a:r>
                      <a:br>
                        <a:rPr lang="cs-CZ" sz="1800" b="1" baseline="0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(vybavení ve vazbě na klíč. kompetence, kompenzační pomůcky,..)</a:t>
                      </a:r>
                      <a:endParaRPr lang="cs-CZ" sz="1800" b="1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800" b="1" baseline="0" dirty="0" smtClean="0">
                          <a:latin typeface="Arial Narrow" panose="020B0606020202030204" pitchFamily="34" charset="0"/>
                        </a:rPr>
                        <a:t>DPH</a:t>
                      </a:r>
                      <a:endParaRPr lang="cs-CZ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Demolice budov v areálu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zařízení</a:t>
                      </a:r>
                      <a:endParaRPr lang="cs-CZ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Úpravy venkovního prostranství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Zabezpečení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výstavby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Projektová dokumentace stavby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Pořízení služeb bezprostředně souvisejících s realizací projektu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Nákup služeb, které jsou součástí pořízení dl. hmot. a </a:t>
                      </a:r>
                      <a:r>
                        <a:rPr lang="cs-CZ" baseline="0" dirty="0" err="1" smtClean="0">
                          <a:latin typeface="Arial Narrow" panose="020B0606020202030204" pitchFamily="34" charset="0"/>
                        </a:rPr>
                        <a:t>nehmot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. majetku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Povinná publicita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DPH</a:t>
                      </a:r>
                    </a:p>
                    <a:p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Skupina 5"/>
          <p:cNvGrpSpPr/>
          <p:nvPr/>
        </p:nvGrpSpPr>
        <p:grpSpPr>
          <a:xfrm>
            <a:off x="467544" y="5877272"/>
            <a:ext cx="8172908" cy="1149467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9" name="Skupina 8"/>
          <p:cNvGrpSpPr/>
          <p:nvPr/>
        </p:nvGrpSpPr>
        <p:grpSpPr>
          <a:xfrm>
            <a:off x="0" y="4725144"/>
            <a:ext cx="4537688" cy="1558869"/>
            <a:chOff x="0" y="4605274"/>
            <a:chExt cx="4537688" cy="1558869"/>
          </a:xfrm>
        </p:grpSpPr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605274"/>
              <a:ext cx="4537688" cy="1152128"/>
            </a:xfrm>
            <a:prstGeom prst="rect">
              <a:avLst/>
            </a:prstGeom>
          </p:spPr>
        </p:pic>
        <p:sp>
          <p:nvSpPr>
            <p:cNvPr id="11" name="TextovéPole 10"/>
            <p:cNvSpPr txBox="1"/>
            <p:nvPr/>
          </p:nvSpPr>
          <p:spPr>
            <a:xfrm>
              <a:off x="0" y="5733256"/>
              <a:ext cx="45376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100" b="1" dirty="0">
                  <a:latin typeface="Arial Narrow" panose="020B0606020202030204" pitchFamily="34" charset="0"/>
                </a:rPr>
                <a:t>Výklad k použití limitu 10 % celkových způsobilých výdajů na nákup pozemku dle Čl. 69 Nařízení Evropského parlamentu a Rady EU č. 1303/2013 </a:t>
              </a:r>
              <a:endParaRPr lang="cs-CZ" sz="11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401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Povinné přílohy žádosti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8147248" cy="4718304"/>
          </a:xfrm>
        </p:spPr>
        <p:txBody>
          <a:bodyPr>
            <a:noAutofit/>
          </a:bodyPr>
          <a:lstStyle/>
          <a:p>
            <a:r>
              <a:rPr lang="cs-CZ" sz="1700" u="sng" dirty="0" smtClean="0">
                <a:latin typeface="Arial Narrow" panose="020B0606020202030204" pitchFamily="34" charset="0"/>
              </a:rPr>
              <a:t>Plná moc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Zadávací a výběrová řízení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Doklady o právní subjektivitě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Studie proveditelnosti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Doklad o prokázání právních vztahů k majetku</a:t>
            </a:r>
            <a:r>
              <a:rPr lang="cs-CZ" sz="1700" dirty="0" smtClean="0">
                <a:latin typeface="Arial Narrow" panose="020B0606020202030204" pitchFamily="34" charset="0"/>
              </a:rPr>
              <a:t>, který je předmětem projektu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Území rozhodnutí nebo územní souhlas </a:t>
            </a:r>
            <a:r>
              <a:rPr lang="cs-CZ" sz="1700" dirty="0" smtClean="0">
                <a:latin typeface="Arial Narrow" panose="020B0606020202030204" pitchFamily="34" charset="0"/>
              </a:rPr>
              <a:t>nebo veřejnoprávní smlouva nahrazující územní řízení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Žádost o stavební povolení nebo ohlášení</a:t>
            </a:r>
            <a:r>
              <a:rPr lang="cs-CZ" sz="1700" dirty="0" smtClean="0">
                <a:latin typeface="Arial Narrow" panose="020B0606020202030204" pitchFamily="34" charset="0"/>
              </a:rPr>
              <a:t>, případně stavební povolení nebo souhlas s provedením ohlášeného stavebního záměru nebo veřejnoprávní smlouva nahrazující stavební povolení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Projektová dokumentace </a:t>
            </a:r>
            <a:r>
              <a:rPr lang="cs-CZ" sz="1700" dirty="0" smtClean="0">
                <a:latin typeface="Arial Narrow" panose="020B0606020202030204" pitchFamily="34" charset="0"/>
              </a:rPr>
              <a:t>pro vydání stavebního povolení nebo pro ohlášení stavby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Položkový rozpočet stavby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Výpočet čistých jiných peněžních příjmů 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Čestné prohlášení o skutečném majiteli </a:t>
            </a:r>
          </a:p>
          <a:p>
            <a:pPr>
              <a:buNone/>
            </a:pPr>
            <a:r>
              <a:rPr lang="cs-CZ" sz="1700" b="1" dirty="0" smtClean="0">
                <a:latin typeface="Arial Narrow" panose="020B0606020202030204" pitchFamily="34" charset="0"/>
              </a:rPr>
              <a:t/>
            </a:r>
            <a:br>
              <a:rPr lang="cs-CZ" sz="1700" b="1" dirty="0" smtClean="0">
                <a:latin typeface="Arial Narrow" panose="020B0606020202030204" pitchFamily="34" charset="0"/>
              </a:rPr>
            </a:br>
            <a:r>
              <a:rPr lang="cs-CZ" sz="1700" b="1" dirty="0" smtClean="0">
                <a:latin typeface="Arial Narrow" panose="020B0606020202030204" pitchFamily="34" charset="0"/>
              </a:rPr>
              <a:t>Infrastruktura ZŠ</a:t>
            </a:r>
            <a:r>
              <a:rPr lang="cs-CZ" sz="1700" dirty="0" smtClean="0">
                <a:latin typeface="Arial Narrow" panose="020B0606020202030204" pitchFamily="34" charset="0"/>
              </a:rPr>
              <a:t>				</a:t>
            </a:r>
          </a:p>
          <a:p>
            <a:r>
              <a:rPr lang="cs-CZ" sz="1700" u="sng" dirty="0" smtClean="0">
                <a:latin typeface="Arial Narrow" panose="020B0606020202030204" pitchFamily="34" charset="0"/>
              </a:rPr>
              <a:t>Výpis </a:t>
            </a:r>
            <a:r>
              <a:rPr lang="cs-CZ" sz="1700" u="sng" dirty="0">
                <a:latin typeface="Arial Narrow" panose="020B0606020202030204" pitchFamily="34" charset="0"/>
              </a:rPr>
              <a:t>z rejstříku škol a školských </a:t>
            </a:r>
            <a:r>
              <a:rPr lang="cs-CZ" sz="1700" u="sng" dirty="0" smtClean="0">
                <a:latin typeface="Arial Narrow" panose="020B0606020202030204" pitchFamily="34" charset="0"/>
              </a:rPr>
              <a:t>zařízení</a:t>
            </a:r>
            <a:r>
              <a:rPr lang="cs-CZ" sz="1700" dirty="0" smtClean="0">
                <a:latin typeface="Arial Narrow" panose="020B0606020202030204" pitchFamily="34" charset="0"/>
              </a:rPr>
              <a:t>	</a:t>
            </a:r>
            <a:r>
              <a:rPr lang="cs-CZ" sz="1600" dirty="0" smtClean="0">
                <a:latin typeface="Arial Narrow" panose="020B0606020202030204" pitchFamily="34" charset="0"/>
              </a:rPr>
              <a:t>	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cxnSp>
        <p:nvCxnSpPr>
          <p:cNvPr id="9" name="Přímá spojnice 8"/>
          <p:cNvCxnSpPr/>
          <p:nvPr/>
        </p:nvCxnSpPr>
        <p:spPr>
          <a:xfrm>
            <a:off x="683568" y="5229200"/>
            <a:ext cx="79208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905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Indikátory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15672" cy="47244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dirty="0" smtClean="0">
                <a:latin typeface="Arial Narrow" panose="020B0606020202030204" pitchFamily="34" charset="0"/>
              </a:rPr>
              <a:t>Indikátory jsou společné pro obě aktivity:</a:t>
            </a:r>
          </a:p>
          <a:p>
            <a:pPr marL="0" indent="0" algn="ctr">
              <a:buNone/>
            </a:pPr>
            <a:endParaRPr lang="cs-CZ" sz="3200" b="1" dirty="0" smtClean="0">
              <a:latin typeface="Arial Narrow" panose="020B0606020202030204" pitchFamily="34" charset="0"/>
            </a:endParaRPr>
          </a:p>
          <a:p>
            <a:r>
              <a:rPr lang="cs-CZ" b="1" dirty="0" smtClean="0">
                <a:latin typeface="Arial Narrow" panose="020B0606020202030204" pitchFamily="34" charset="0"/>
              </a:rPr>
              <a:t>5 00 01 </a:t>
            </a:r>
            <a:r>
              <a:rPr lang="cs-CZ" dirty="0" smtClean="0">
                <a:latin typeface="Arial Narrow" panose="020B0606020202030204" pitchFamily="34" charset="0"/>
              </a:rPr>
              <a:t>– 	Kapacita podporovaných zařízení péče o děti 			nebo vzdělávacích zařízení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b="1" dirty="0" smtClean="0">
                <a:latin typeface="Arial Narrow" panose="020B0606020202030204" pitchFamily="34" charset="0"/>
              </a:rPr>
              <a:t>5 00 00</a:t>
            </a:r>
            <a:r>
              <a:rPr lang="cs-CZ" dirty="0" smtClean="0">
                <a:latin typeface="Arial Narrow" panose="020B0606020202030204" pitchFamily="34" charset="0"/>
              </a:rPr>
              <a:t> – 	Počet podpořených vzdělávacích zařízení</a:t>
            </a:r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3441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 žádosti o podporu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Pouze elektronicky - MS 2014+, prostřednictvím formuláře, který je k dispozici na </a:t>
            </a:r>
            <a:r>
              <a:rPr lang="cs-CZ" dirty="0">
                <a:latin typeface="Arial Narrow" panose="020B0606020202030204" pitchFamily="34" charset="0"/>
              </a:rPr>
              <a:t>webových stránkách </a:t>
            </a:r>
            <a:r>
              <a:rPr lang="cs-CZ" dirty="0">
                <a:latin typeface="Arial Narrow" panose="020B0606020202030204" pitchFamily="34" charset="0"/>
                <a:hlinkClick r:id="rId2"/>
              </a:rPr>
              <a:t>https://mseu.mssf.cz</a:t>
            </a:r>
            <a:r>
              <a:rPr lang="cs-CZ" dirty="0" smtClean="0">
                <a:latin typeface="Arial Narrow" panose="020B0606020202030204" pitchFamily="34" charset="0"/>
                <a:hlinkClick r:id="rId2"/>
              </a:rPr>
              <a:t>/</a:t>
            </a:r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dirty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Elektronický podpis</a:t>
            </a:r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6958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Další důležité informace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 Narrow" panose="020B0606020202030204" pitchFamily="34" charset="0"/>
              </a:rPr>
              <a:t>Doba udržitelnosti je stanovená na 5 let od provedení poslední platby příjemci ze strany ŘO IROP</a:t>
            </a:r>
          </a:p>
          <a:p>
            <a:endParaRPr lang="cs-CZ" sz="2800" dirty="0" smtClean="0">
              <a:latin typeface="Arial Narrow" panose="020B0606020202030204" pitchFamily="34" charset="0"/>
            </a:endParaRPr>
          </a:p>
          <a:p>
            <a:r>
              <a:rPr lang="cs-CZ" sz="2800" dirty="0" smtClean="0">
                <a:latin typeface="Arial Narrow" panose="020B0606020202030204" pitchFamily="34" charset="0"/>
              </a:rPr>
              <a:t>Realizace projektu nesmí být ukončena před podáním žádosti o podporu</a:t>
            </a:r>
          </a:p>
          <a:p>
            <a:endParaRPr lang="cs-CZ" sz="2800" dirty="0" smtClean="0">
              <a:latin typeface="Arial Narrow" panose="020B0606020202030204" pitchFamily="34" charset="0"/>
            </a:endParaRPr>
          </a:p>
          <a:p>
            <a:r>
              <a:rPr lang="cs-CZ" sz="2800" dirty="0" smtClean="0">
                <a:latin typeface="Arial Narrow" panose="020B0606020202030204" pitchFamily="34" charset="0"/>
              </a:rPr>
              <a:t>Etapy projektu nesmí být kratší než 3 měsíce</a:t>
            </a:r>
            <a:endParaRPr lang="cs-CZ" sz="2800" dirty="0">
              <a:latin typeface="Arial Narrow" panose="020B060602020203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60637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Hodnocení a výběr projektů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3" name="Skupina 2"/>
          <p:cNvGrpSpPr/>
          <p:nvPr/>
        </p:nvGrpSpPr>
        <p:grpSpPr>
          <a:xfrm>
            <a:off x="101314" y="1404934"/>
            <a:ext cx="9042581" cy="4323515"/>
            <a:chOff x="58912" y="1622413"/>
            <a:chExt cx="9042581" cy="4323515"/>
          </a:xfrm>
        </p:grpSpPr>
        <p:sp>
          <p:nvSpPr>
            <p:cNvPr id="11" name="Obdélník 10"/>
            <p:cNvSpPr/>
            <p:nvPr/>
          </p:nvSpPr>
          <p:spPr>
            <a:xfrm>
              <a:off x="58912" y="1622413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2339752" y="2567479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4657227" y="3688208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7031263" y="4721792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900254" y="3977110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Schválení projektů</a:t>
              </a:r>
              <a:endParaRPr lang="cs-CZ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582779" y="287875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Věcné hodnocení</a:t>
              </a:r>
              <a:endParaRPr lang="cs-CZ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301939" y="1772816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Formální hodnocení a přijatelnost</a:t>
              </a:r>
              <a:endParaRPr lang="cs-CZ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236296" y="501069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Kontrola CRR</a:t>
              </a:r>
              <a:endParaRPr lang="cs-CZ" dirty="0"/>
            </a:p>
          </p:txBody>
        </p:sp>
      </p:grpSp>
      <p:sp>
        <p:nvSpPr>
          <p:cNvPr id="7" name="Šipka doprava 6"/>
          <p:cNvSpPr/>
          <p:nvPr/>
        </p:nvSpPr>
        <p:spPr>
          <a:xfrm rot="2041777">
            <a:off x="2226430" y="1791172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 rot="2041777">
            <a:off x="4543904" y="2873537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ipka doprava 19"/>
          <p:cNvSpPr/>
          <p:nvPr/>
        </p:nvSpPr>
        <p:spPr>
          <a:xfrm rot="2041777">
            <a:off x="6879947" y="3951953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0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Formální hodnocení a přijatelnost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Hodnocení provádí MAS Znojemské vinařství, z.s.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Pro kladné hodnocení je nutností splnit veškerá stanovená kritéria (napravitelná/nenapravitelná)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Délka trvání hodnocení FN a P je max. 40 pracovních dní</a:t>
            </a:r>
          </a:p>
          <a:p>
            <a:r>
              <a:rPr lang="cs-CZ" dirty="0">
                <a:latin typeface="Arial Narrow" panose="020B0606020202030204" pitchFamily="34" charset="0"/>
              </a:rPr>
              <a:t>Kritéria FN a P jsou přílohou Výzvy č. </a:t>
            </a:r>
            <a:r>
              <a:rPr lang="cs-CZ" dirty="0" smtClean="0">
                <a:latin typeface="Arial Narrow" panose="020B0606020202030204" pitchFamily="34" charset="0"/>
              </a:rPr>
              <a:t>9</a:t>
            </a:r>
            <a:r>
              <a:rPr lang="cs-CZ" dirty="0" smtClean="0">
                <a:latin typeface="Arial Narrow" panose="020B0606020202030204" pitchFamily="34" charset="0"/>
              </a:rPr>
              <a:t> </a:t>
            </a:r>
            <a:r>
              <a:rPr lang="cs-CZ" dirty="0">
                <a:latin typeface="Arial Narrow" panose="020B0606020202030204" pitchFamily="34" charset="0"/>
              </a:rPr>
              <a:t>MAS Znojemské vinařství, z.s. – IROP – Rozvíjet vzdělávání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2964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Věcné hodnocení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Hodnotí výběrová komise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Pro kladné hodnocení je nutností získat 60 bodů ze 120 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Projekty jsou doporučovány na ŘO v pořadí získaných bodů od nejvyššího</a:t>
            </a:r>
          </a:p>
          <a:p>
            <a:r>
              <a:rPr lang="cs-CZ" dirty="0">
                <a:latin typeface="Arial Narrow" panose="020B0606020202030204" pitchFamily="34" charset="0"/>
              </a:rPr>
              <a:t>Délka trvání </a:t>
            </a:r>
            <a:r>
              <a:rPr lang="cs-CZ" dirty="0" smtClean="0">
                <a:latin typeface="Arial Narrow" panose="020B0606020202030204" pitchFamily="34" charset="0"/>
              </a:rPr>
              <a:t>VH </a:t>
            </a:r>
            <a:r>
              <a:rPr lang="cs-CZ" dirty="0">
                <a:latin typeface="Arial Narrow" panose="020B0606020202030204" pitchFamily="34" charset="0"/>
              </a:rPr>
              <a:t>je max. </a:t>
            </a:r>
            <a:r>
              <a:rPr lang="cs-CZ" dirty="0" smtClean="0">
                <a:latin typeface="Arial Narrow" panose="020B0606020202030204" pitchFamily="34" charset="0"/>
              </a:rPr>
              <a:t>20 </a:t>
            </a:r>
            <a:r>
              <a:rPr lang="cs-CZ" dirty="0">
                <a:latin typeface="Arial Narrow" panose="020B0606020202030204" pitchFamily="34" charset="0"/>
              </a:rPr>
              <a:t>pracovních </a:t>
            </a:r>
            <a:r>
              <a:rPr lang="cs-CZ" dirty="0" smtClean="0">
                <a:latin typeface="Arial Narrow" panose="020B0606020202030204" pitchFamily="34" charset="0"/>
              </a:rPr>
              <a:t>dní</a:t>
            </a:r>
          </a:p>
          <a:p>
            <a:r>
              <a:rPr lang="cs-CZ" dirty="0">
                <a:latin typeface="Arial Narrow" panose="020B0606020202030204" pitchFamily="34" charset="0"/>
              </a:rPr>
              <a:t>Kritéria VH jsou přílohou Výzvy č. </a:t>
            </a:r>
            <a:r>
              <a:rPr lang="cs-CZ" dirty="0" smtClean="0">
                <a:latin typeface="Arial Narrow" panose="020B0606020202030204" pitchFamily="34" charset="0"/>
              </a:rPr>
              <a:t>9</a:t>
            </a:r>
            <a:r>
              <a:rPr lang="cs-CZ" dirty="0" smtClean="0">
                <a:latin typeface="Arial Narrow" panose="020B0606020202030204" pitchFamily="34" charset="0"/>
              </a:rPr>
              <a:t> </a:t>
            </a:r>
            <a:r>
              <a:rPr lang="cs-CZ" dirty="0">
                <a:latin typeface="Arial Narrow" panose="020B0606020202030204" pitchFamily="34" charset="0"/>
              </a:rPr>
              <a:t>MAS Znojemské vinařství, z.s. – IROP – Rozvíjet </a:t>
            </a:r>
            <a:r>
              <a:rPr lang="cs-CZ" dirty="0" smtClean="0">
                <a:latin typeface="Arial Narrow" panose="020B0606020202030204" pitchFamily="34" charset="0"/>
              </a:rPr>
              <a:t>vzdělávání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arrow" panose="020B0606020202030204" pitchFamily="34" charset="0"/>
              </a:rPr>
              <a:t>Výběr projektů schvaluje </a:t>
            </a:r>
            <a:r>
              <a:rPr lang="cs-CZ" b="1" dirty="0" smtClean="0">
                <a:latin typeface="Arial Narrow" panose="020B0606020202030204" pitchFamily="34" charset="0"/>
              </a:rPr>
              <a:t>Rada spolku</a:t>
            </a:r>
            <a:endParaRPr lang="cs-CZ" b="1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850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Kontrola </a:t>
            </a:r>
            <a:r>
              <a:rPr lang="cs-CZ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CrR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Závěrečné ověření způsobilosti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Do 30 pracovních dní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Kritéria jsou uvedena ve Specifických pravidlech v kapitole 5.2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Kritéria napravitelná/nenapravitelná</a:t>
            </a:r>
          </a:p>
          <a:p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4766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publicita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 Narrow" pitchFamily="34" charset="0"/>
              </a:rPr>
              <a:t>Povinnost informovat veřejnost po </a:t>
            </a:r>
            <a:r>
              <a:rPr lang="cs-CZ" b="1" dirty="0" smtClean="0">
                <a:latin typeface="Arial Narrow" pitchFamily="34" charset="0"/>
              </a:rPr>
              <a:t>vydání právního aktu</a:t>
            </a:r>
            <a:r>
              <a:rPr lang="cs-CZ" dirty="0" smtClean="0">
                <a:latin typeface="Arial Narrow" pitchFamily="34" charset="0"/>
              </a:rPr>
              <a:t>, formy:</a:t>
            </a:r>
          </a:p>
          <a:p>
            <a:pPr lvl="1"/>
            <a:r>
              <a:rPr lang="cs-CZ" dirty="0" smtClean="0">
                <a:latin typeface="Arial Narrow" pitchFamily="34" charset="0"/>
              </a:rPr>
              <a:t>internetové stránky – zveřejnění popisu projektu, cílů, výsledků, informace, že je na projekt poskytována </a:t>
            </a:r>
            <a:r>
              <a:rPr lang="pl-PL" dirty="0" smtClean="0">
                <a:latin typeface="Arial Narrow" pitchFamily="34" charset="0"/>
              </a:rPr>
              <a:t>finanční podpora z EU, </a:t>
            </a:r>
            <a:r>
              <a:rPr lang="pl-PL" b="1" dirty="0" smtClean="0">
                <a:latin typeface="Arial Narrow" pitchFamily="34" charset="0"/>
              </a:rPr>
              <a:t>loga</a:t>
            </a:r>
          </a:p>
          <a:p>
            <a:pPr lvl="1"/>
            <a:r>
              <a:rPr lang="cs-CZ" dirty="0" smtClean="0">
                <a:latin typeface="Arial Narrow" pitchFamily="34" charset="0"/>
              </a:rPr>
              <a:t>plakát o minimální velikosti </a:t>
            </a:r>
            <a:r>
              <a:rPr lang="cs-CZ" b="1" dirty="0" smtClean="0">
                <a:latin typeface="Arial Narrow" pitchFamily="34" charset="0"/>
              </a:rPr>
              <a:t>A3</a:t>
            </a:r>
            <a:r>
              <a:rPr lang="cs-CZ" dirty="0" smtClean="0">
                <a:latin typeface="Arial Narrow" pitchFamily="34" charset="0"/>
              </a:rPr>
              <a:t> – uvedení názvu projektu, hlavního cíle projektu, věta Projekt &lt;název projektu&gt; je spolufinancován Evropskou unií.</a:t>
            </a:r>
          </a:p>
          <a:p>
            <a:r>
              <a:rPr lang="cs-CZ" dirty="0" smtClean="0">
                <a:latin typeface="Arial Narrow" pitchFamily="34" charset="0"/>
              </a:rPr>
              <a:t>generátor nástrojů povinné publicity: https://publicita.dotaceeu.cz/gen/krok1</a:t>
            </a:r>
          </a:p>
          <a:p>
            <a:endParaRPr lang="cs-CZ" dirty="0">
              <a:latin typeface="Arial Narrow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5100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OBSAH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Arial Narrow" panose="020B0606020202030204" pitchFamily="34" charset="0"/>
              </a:rPr>
              <a:t>Představení výzvy – Rozvíjet vzdělávání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Forma a způsob podání žádosti o podporu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Hodnocení a výběr projektu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Publicita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Monitorování projektu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Dokumentace</a:t>
            </a:r>
          </a:p>
          <a:p>
            <a:r>
              <a:rPr lang="cs-CZ" b="1" dirty="0" smtClean="0">
                <a:latin typeface="Arial Narrow" panose="020B0606020202030204" pitchFamily="34" charset="0"/>
              </a:rPr>
              <a:t>Dotazy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24768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Monitorování projektu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 Narrow" panose="020B0606020202030204" pitchFamily="34" charset="0"/>
              </a:rPr>
              <a:t>Průběžná zpráva o realizaci projektu s žádostí o platbu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Závěrečná zpráva o realizaci projektu se závěrečnou žádostí o platbu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Průběžná zpráva o udržitelnosti projektu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Závěrečná zpráva o udržitelnosti projektu</a:t>
            </a:r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80980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dokumentace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Arial Narrow" panose="020B0606020202030204" pitchFamily="34" charset="0"/>
              </a:rPr>
              <a:t>Obecná pravidla </a:t>
            </a:r>
            <a:r>
              <a:rPr lang="cs-CZ" sz="3000" dirty="0" smtClean="0">
                <a:latin typeface="Arial Narrow" panose="020B0606020202030204" pitchFamily="34" charset="0"/>
              </a:rPr>
              <a:t>pro žadatele a příjemce, výzva č. 68</a:t>
            </a:r>
          </a:p>
          <a:p>
            <a:r>
              <a:rPr lang="cs-CZ" sz="3000" b="1" dirty="0" smtClean="0">
                <a:latin typeface="Arial Narrow" panose="020B0606020202030204" pitchFamily="34" charset="0"/>
              </a:rPr>
              <a:t>Specifická pravidla </a:t>
            </a:r>
            <a:r>
              <a:rPr lang="cs-CZ" sz="3000" dirty="0" smtClean="0">
                <a:latin typeface="Arial Narrow" panose="020B0606020202030204" pitchFamily="34" charset="0"/>
              </a:rPr>
              <a:t>pro žadatele a příjemce, výzva č. 68</a:t>
            </a:r>
          </a:p>
          <a:p>
            <a:r>
              <a:rPr lang="cs-CZ" sz="3000" dirty="0" smtClean="0">
                <a:latin typeface="Arial Narrow" panose="020B0606020202030204" pitchFamily="34" charset="0"/>
              </a:rPr>
              <a:t>Výzva č. </a:t>
            </a:r>
            <a:r>
              <a:rPr lang="cs-CZ" sz="3000" dirty="0" smtClean="0">
                <a:latin typeface="Arial Narrow" panose="020B0606020202030204" pitchFamily="34" charset="0"/>
              </a:rPr>
              <a:t>9 </a:t>
            </a:r>
            <a:r>
              <a:rPr lang="cs-CZ" sz="3000" dirty="0" smtClean="0">
                <a:latin typeface="Arial Narrow" panose="020B0606020202030204" pitchFamily="34" charset="0"/>
              </a:rPr>
              <a:t>MAS Znojemské vinařství, z.s. – IROP – Rozvíjet vzdělávání</a:t>
            </a:r>
          </a:p>
          <a:p>
            <a:r>
              <a:rPr lang="cs-CZ" sz="3000" dirty="0" smtClean="0">
                <a:latin typeface="Arial Narrow" panose="020B0606020202030204" pitchFamily="34" charset="0"/>
              </a:rPr>
              <a:t>Interní postupy MAS Znojemské vinařství, </a:t>
            </a:r>
            <a:r>
              <a:rPr lang="cs-CZ" sz="3000" dirty="0" err="1" smtClean="0">
                <a:latin typeface="Arial Narrow" panose="020B0606020202030204" pitchFamily="34" charset="0"/>
              </a:rPr>
              <a:t>z.s</a:t>
            </a:r>
            <a:r>
              <a:rPr lang="cs-CZ" sz="3000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cs-CZ" sz="3000" dirty="0" smtClean="0">
                <a:latin typeface="Arial Narrow" panose="020B0606020202030204" pitchFamily="34" charset="0"/>
              </a:rPr>
              <a:t>SCLLD – MAS Znojemské vinařství, </a:t>
            </a:r>
            <a:r>
              <a:rPr lang="cs-CZ" sz="3000" dirty="0" err="1" smtClean="0">
                <a:latin typeface="Arial Narrow" panose="020B0606020202030204" pitchFamily="34" charset="0"/>
              </a:rPr>
              <a:t>z.s</a:t>
            </a:r>
            <a:r>
              <a:rPr lang="cs-CZ" sz="3000" dirty="0" smtClean="0">
                <a:latin typeface="Arial Narrow" panose="020B0606020202030204" pitchFamily="34" charset="0"/>
              </a:rPr>
              <a:t>.</a:t>
            </a:r>
            <a:endParaRPr lang="cs-CZ" sz="3000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8824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3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" name="Obdélník 4"/>
          <p:cNvSpPr/>
          <p:nvPr/>
        </p:nvSpPr>
        <p:spPr>
          <a:xfrm>
            <a:off x="376015" y="2967335"/>
            <a:ext cx="8391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14003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6929890" y="3767403"/>
            <a:ext cx="2088232" cy="17498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Představení výzvy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5"/>
            <a:ext cx="7808721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latin typeface="Arial Narrow" panose="020B0606020202030204" pitchFamily="34" charset="0"/>
              </a:rPr>
              <a:t>Výzva IROP č. 68 - </a:t>
            </a:r>
            <a:r>
              <a:rPr lang="cs-CZ" b="1" dirty="0">
                <a:latin typeface="Arial Narrow" panose="020B0606020202030204" pitchFamily="34" charset="0"/>
              </a:rPr>
              <a:t>Zvyšování kvality a dostupnosti </a:t>
            </a:r>
            <a:r>
              <a:rPr lang="cs-CZ" b="1" dirty="0" smtClean="0">
                <a:latin typeface="Arial Narrow" panose="020B0606020202030204" pitchFamily="34" charset="0"/>
              </a:rPr>
              <a:t>infrastruktury </a:t>
            </a:r>
            <a:r>
              <a:rPr lang="cs-CZ" b="1" dirty="0">
                <a:latin typeface="Arial Narrow" panose="020B0606020202030204" pitchFamily="34" charset="0"/>
              </a:rPr>
              <a:t>pro vzdělávání a </a:t>
            </a:r>
            <a:r>
              <a:rPr lang="cs-CZ" b="1" dirty="0" smtClean="0">
                <a:latin typeface="Arial Narrow" panose="020B0606020202030204" pitchFamily="34" charset="0"/>
              </a:rPr>
              <a:t>celoživotní </a:t>
            </a:r>
            <a:r>
              <a:rPr lang="cs-CZ" b="1" dirty="0">
                <a:latin typeface="Arial Narrow" panose="020B0606020202030204" pitchFamily="34" charset="0"/>
              </a:rPr>
              <a:t>učení </a:t>
            </a:r>
            <a:endParaRPr lang="cs-CZ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cs-CZ" b="1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" name="Skupina 3"/>
          <p:cNvGrpSpPr/>
          <p:nvPr/>
        </p:nvGrpSpPr>
        <p:grpSpPr>
          <a:xfrm>
            <a:off x="251520" y="2877344"/>
            <a:ext cx="8671526" cy="2492943"/>
            <a:chOff x="251520" y="2877344"/>
            <a:chExt cx="8671526" cy="2492943"/>
          </a:xfrm>
        </p:grpSpPr>
        <p:sp>
          <p:nvSpPr>
            <p:cNvPr id="21" name="Obdélník 20"/>
            <p:cNvSpPr/>
            <p:nvPr/>
          </p:nvSpPr>
          <p:spPr>
            <a:xfrm>
              <a:off x="2663910" y="3767403"/>
              <a:ext cx="2165414" cy="86422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51520" y="3892959"/>
              <a:ext cx="1944216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Infrastruktura pro předškolní vzdělávání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810514" y="3892959"/>
              <a:ext cx="187220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Infrastruktura ZŠ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004048" y="3875918"/>
              <a:ext cx="178219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Infrastruktura SŠ a VOŠ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7024966" y="3892959"/>
              <a:ext cx="1898080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Infrastruktura pro zájmové, neformální a celoživotní vzdělávání</a:t>
              </a:r>
            </a:p>
          </p:txBody>
        </p:sp>
        <p:grpSp>
          <p:nvGrpSpPr>
            <p:cNvPr id="19" name="Skupina 18"/>
            <p:cNvGrpSpPr/>
            <p:nvPr/>
          </p:nvGrpSpPr>
          <p:grpSpPr>
            <a:xfrm>
              <a:off x="1115616" y="2877344"/>
              <a:ext cx="6997905" cy="712192"/>
              <a:chOff x="1115616" y="2877344"/>
              <a:chExt cx="6997905" cy="712192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Vývojový diagram: postup 17"/>
              <p:cNvSpPr/>
              <p:nvPr/>
            </p:nvSpPr>
            <p:spPr>
              <a:xfrm>
                <a:off x="1177014" y="2877344"/>
                <a:ext cx="6858390" cy="152400"/>
              </a:xfrm>
              <a:prstGeom prst="flowChartProcess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4" name="Šipka dolů 13"/>
              <p:cNvSpPr/>
              <p:nvPr/>
            </p:nvSpPr>
            <p:spPr>
              <a:xfrm>
                <a:off x="1115616" y="3005336"/>
                <a:ext cx="279031" cy="576064"/>
              </a:xfrm>
              <a:prstGeom prst="down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5" name="Šipka dolů 14"/>
              <p:cNvSpPr/>
              <p:nvPr/>
            </p:nvSpPr>
            <p:spPr>
              <a:xfrm>
                <a:off x="3607102" y="3013472"/>
                <a:ext cx="279031" cy="576064"/>
              </a:xfrm>
              <a:prstGeom prst="down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6" name="Šipka dolů 15"/>
              <p:cNvSpPr/>
              <p:nvPr/>
            </p:nvSpPr>
            <p:spPr>
              <a:xfrm>
                <a:off x="5755631" y="3005336"/>
                <a:ext cx="279031" cy="576064"/>
              </a:xfrm>
              <a:prstGeom prst="down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  <p:sp>
            <p:nvSpPr>
              <p:cNvPr id="17" name="Šipka dolů 16"/>
              <p:cNvSpPr/>
              <p:nvPr/>
            </p:nvSpPr>
            <p:spPr>
              <a:xfrm>
                <a:off x="7834490" y="3005336"/>
                <a:ext cx="279031" cy="576064"/>
              </a:xfrm>
              <a:prstGeom prst="downArrow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Výzva č. 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IROP – Rozvíjet vzdělávání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sz="3000" dirty="0" smtClean="0">
                <a:latin typeface="Arial Narrow" panose="020B0606020202030204" pitchFamily="34" charset="0"/>
              </a:rPr>
              <a:t>Datum vyhlášení výzvy: </a:t>
            </a:r>
            <a:r>
              <a:rPr lang="cs-CZ" sz="3000" b="1" dirty="0" smtClean="0">
                <a:latin typeface="Arial Narrow" panose="020B0606020202030204" pitchFamily="34" charset="0"/>
              </a:rPr>
              <a:t>20.7.2020 </a:t>
            </a:r>
            <a:r>
              <a:rPr lang="cs-CZ" sz="3000" b="1" dirty="0" smtClean="0">
                <a:latin typeface="Arial Narrow" panose="020B0606020202030204" pitchFamily="34" charset="0"/>
              </a:rPr>
              <a:t>v 8:00 hod</a:t>
            </a:r>
          </a:p>
          <a:p>
            <a:endParaRPr lang="cs-CZ" sz="3000" dirty="0" smtClean="0">
              <a:latin typeface="Arial Narrow" panose="020B0606020202030204" pitchFamily="34" charset="0"/>
            </a:endParaRPr>
          </a:p>
          <a:p>
            <a:r>
              <a:rPr lang="cs-CZ" sz="3000" dirty="0" smtClean="0">
                <a:latin typeface="Arial Narrow" panose="020B0606020202030204" pitchFamily="34" charset="0"/>
              </a:rPr>
              <a:t>Datum začátku příjmu žádostí o podporu: </a:t>
            </a:r>
            <a:r>
              <a:rPr lang="cs-CZ" sz="3000" b="1" dirty="0" smtClean="0">
                <a:latin typeface="Arial Narrow" panose="020B0606020202030204" pitchFamily="34" charset="0"/>
              </a:rPr>
              <a:t>20. </a:t>
            </a:r>
            <a:r>
              <a:rPr lang="cs-CZ" sz="3000" b="1" dirty="0" smtClean="0">
                <a:latin typeface="Arial Narrow" panose="020B0606020202030204" pitchFamily="34" charset="0"/>
              </a:rPr>
              <a:t>7</a:t>
            </a:r>
            <a:r>
              <a:rPr lang="cs-CZ" sz="3000" b="1" dirty="0" smtClean="0">
                <a:latin typeface="Arial Narrow" panose="020B0606020202030204" pitchFamily="34" charset="0"/>
              </a:rPr>
              <a:t>. </a:t>
            </a:r>
            <a:r>
              <a:rPr lang="cs-CZ" sz="3000" b="1" dirty="0" smtClean="0">
                <a:latin typeface="Arial Narrow" panose="020B0606020202030204" pitchFamily="34" charset="0"/>
              </a:rPr>
              <a:t>2020</a:t>
            </a:r>
          </a:p>
          <a:p>
            <a:endParaRPr lang="cs-CZ" sz="3000" dirty="0" smtClean="0">
              <a:latin typeface="Arial Narrow" panose="020B0606020202030204" pitchFamily="34" charset="0"/>
            </a:endParaRPr>
          </a:p>
          <a:p>
            <a:r>
              <a:rPr lang="cs-CZ" sz="3000" dirty="0" smtClean="0">
                <a:latin typeface="Arial Narrow" panose="020B0606020202030204" pitchFamily="34" charset="0"/>
              </a:rPr>
              <a:t>Datum ukončení příjmu žádostí: </a:t>
            </a:r>
            <a:r>
              <a:rPr lang="cs-CZ" sz="3000" b="1" dirty="0" smtClean="0">
                <a:latin typeface="Arial Narrow" panose="020B0606020202030204" pitchFamily="34" charset="0"/>
              </a:rPr>
              <a:t>20</a:t>
            </a:r>
            <a:r>
              <a:rPr lang="cs-CZ" sz="3000" b="1" dirty="0" smtClean="0">
                <a:latin typeface="Arial Narrow" panose="020B0606020202030204" pitchFamily="34" charset="0"/>
              </a:rPr>
              <a:t>. </a:t>
            </a:r>
            <a:r>
              <a:rPr lang="cs-CZ" sz="3000" b="1" dirty="0" smtClean="0">
                <a:latin typeface="Arial Narrow" panose="020B0606020202030204" pitchFamily="34" charset="0"/>
              </a:rPr>
              <a:t>10</a:t>
            </a:r>
            <a:r>
              <a:rPr lang="cs-CZ" sz="3000" b="1" dirty="0" smtClean="0">
                <a:latin typeface="Arial Narrow" panose="020B0606020202030204" pitchFamily="34" charset="0"/>
              </a:rPr>
              <a:t>. </a:t>
            </a:r>
            <a:r>
              <a:rPr lang="cs-CZ" sz="3000" b="1" dirty="0" smtClean="0">
                <a:latin typeface="Arial Narrow" panose="020B0606020202030204" pitchFamily="34" charset="0"/>
              </a:rPr>
              <a:t>2020 v 15:00 hod</a:t>
            </a:r>
            <a:endParaRPr lang="cs-CZ" sz="3000" b="1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Důležitá data k Výzvě </a:t>
            </a:r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č. 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IROP – Rozvíjet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 Narrow" panose="020B0606020202030204" pitchFamily="34" charset="0"/>
              </a:rPr>
              <a:t>Datum zahájení realizace projektu: 1. 1. 2014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Datum ukončení realizace projektu: 31. 3. 2022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Celková alokace výzvy: </a:t>
            </a:r>
            <a:r>
              <a:rPr lang="cs-CZ" dirty="0" smtClean="0">
                <a:latin typeface="Arial Narrow" panose="020B0606020202030204" pitchFamily="34" charset="0"/>
              </a:rPr>
              <a:t>2 593 153.28 </a:t>
            </a:r>
            <a:r>
              <a:rPr lang="cs-CZ" dirty="0" smtClean="0">
                <a:latin typeface="Arial Narrow" panose="020B0606020202030204" pitchFamily="34" charset="0"/>
              </a:rPr>
              <a:t>Kč</a:t>
            </a:r>
            <a:endParaRPr lang="cs-CZ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Výše podpory z EFRR: </a:t>
            </a:r>
            <a:r>
              <a:rPr lang="cs-CZ" b="1" dirty="0" smtClean="0">
                <a:latin typeface="Arial Narrow" panose="020B0606020202030204" pitchFamily="34" charset="0"/>
              </a:rPr>
              <a:t>95</a:t>
            </a:r>
            <a:r>
              <a:rPr lang="cs-CZ" b="1" dirty="0">
                <a:latin typeface="Arial Narrow" panose="020B0606020202030204" pitchFamily="34" charset="0"/>
              </a:rPr>
              <a:t>%</a:t>
            </a:r>
            <a:endParaRPr lang="cs-CZ" b="1" dirty="0" smtClean="0">
              <a:latin typeface="Arial Narrow" panose="020B0606020202030204" pitchFamily="34" charset="0"/>
            </a:endParaRPr>
          </a:p>
          <a:p>
            <a:r>
              <a:rPr lang="cs-CZ" dirty="0" smtClean="0">
                <a:latin typeface="Arial Narrow" panose="020B0606020202030204" pitchFamily="34" charset="0"/>
              </a:rPr>
              <a:t>Minimální výše CZV: není stanovena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Maximální výše CZV: </a:t>
            </a:r>
            <a:r>
              <a:rPr lang="cs-CZ" b="1" dirty="0" smtClean="0">
                <a:latin typeface="Arial Narrow" panose="020B0606020202030204" pitchFamily="34" charset="0"/>
              </a:rPr>
              <a:t>1 000 </a:t>
            </a:r>
            <a:r>
              <a:rPr lang="cs-CZ" b="1" dirty="0" err="1" smtClean="0">
                <a:latin typeface="Arial Narrow" panose="020B0606020202030204" pitchFamily="34" charset="0"/>
              </a:rPr>
              <a:t>000</a:t>
            </a:r>
            <a:r>
              <a:rPr lang="cs-CZ" b="1" dirty="0" smtClean="0">
                <a:latin typeface="Arial Narrow" panose="020B0606020202030204" pitchFamily="34" charset="0"/>
              </a:rPr>
              <a:t>,- </a:t>
            </a:r>
            <a:r>
              <a:rPr lang="cs-CZ" b="1" dirty="0" smtClean="0">
                <a:latin typeface="Arial Narrow" panose="020B0606020202030204" pitchFamily="34" charset="0"/>
              </a:rPr>
              <a:t>Kč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Forma podpory: ex-post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45681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41248"/>
          </a:xfrm>
        </p:spPr>
        <p:txBody>
          <a:bodyPr/>
          <a:lstStyle/>
          <a:p>
            <a:pPr algn="ctr"/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Oprávnění žadatelé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278380"/>
            <a:ext cx="8740080" cy="4670900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Arial Narrow" panose="020B0606020202030204" pitchFamily="34" charset="0"/>
              </a:rPr>
              <a:t>Obce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Organizace zřizované nebo zakládané obcemi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Nestátní nezisková organizace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Církve </a:t>
            </a:r>
            <a:endParaRPr lang="cs-CZ" sz="2600" b="1" dirty="0">
              <a:latin typeface="Arial Narrow" panose="020B0606020202030204" pitchFamily="34" charset="0"/>
            </a:endParaRP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Církevní organizace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Organizační složky státu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Příspěvkové organizace organizačních složek státu</a:t>
            </a:r>
          </a:p>
          <a:p>
            <a:r>
              <a:rPr lang="cs-CZ" sz="2600" b="1" dirty="0" smtClean="0">
                <a:latin typeface="Arial Narrow" panose="020B0606020202030204" pitchFamily="34" charset="0"/>
              </a:rPr>
              <a:t>Školy </a:t>
            </a:r>
            <a:r>
              <a:rPr lang="cs-CZ" sz="2600" b="1" dirty="0">
                <a:latin typeface="Arial Narrow" panose="020B0606020202030204" pitchFamily="34" charset="0"/>
              </a:rPr>
              <a:t>a školská zařízení </a:t>
            </a:r>
            <a:r>
              <a:rPr lang="cs-CZ" sz="2600" b="1" dirty="0" smtClean="0">
                <a:latin typeface="Arial Narrow" panose="020B0606020202030204" pitchFamily="34" charset="0"/>
              </a:rPr>
              <a:t>a </a:t>
            </a:r>
            <a:r>
              <a:rPr lang="cs-CZ" sz="2600" b="1" dirty="0">
                <a:latin typeface="Arial Narrow" panose="020B0606020202030204" pitchFamily="34" charset="0"/>
              </a:rPr>
              <a:t>další subjekty podílející se na realizaci vzdělávacích </a:t>
            </a:r>
            <a:r>
              <a:rPr lang="cs-CZ" sz="2600" b="1" dirty="0" smtClean="0">
                <a:latin typeface="Arial Narrow" panose="020B0606020202030204" pitchFamily="34" charset="0"/>
              </a:rPr>
              <a:t>aktivit</a:t>
            </a:r>
          </a:p>
          <a:p>
            <a:endParaRPr lang="cs-CZ" sz="2600" dirty="0" smtClean="0">
              <a:latin typeface="Arial Narrow" panose="020B0606020202030204" pitchFamily="34" charset="0"/>
            </a:endParaRPr>
          </a:p>
          <a:p>
            <a:endParaRPr lang="cs-CZ" sz="2600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291657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pPr algn="ctr"/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8731696" cy="604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Arial Narrow" panose="020B0606020202030204" pitchFamily="34" charset="0"/>
              </a:rPr>
              <a:t>Infrastruktura základních škol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1484784"/>
            <a:ext cx="8668072" cy="4767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 smtClean="0">
                <a:latin typeface="Arial Narrow" panose="020B0606020202030204" pitchFamily="34" charset="0"/>
              </a:rPr>
              <a:t>Podpora </a:t>
            </a:r>
            <a:r>
              <a:rPr lang="cs-CZ" sz="1600" dirty="0">
                <a:latin typeface="Arial Narrow" panose="020B0606020202030204" pitchFamily="34" charset="0"/>
              </a:rPr>
              <a:t>může být poskytnuta </a:t>
            </a:r>
            <a:r>
              <a:rPr lang="cs-CZ" sz="1600" dirty="0" smtClean="0">
                <a:latin typeface="Arial Narrow" panose="020B0606020202030204" pitchFamily="34" charset="0"/>
              </a:rPr>
              <a:t>ve </a:t>
            </a:r>
            <a:r>
              <a:rPr lang="cs-CZ" sz="1600" dirty="0">
                <a:latin typeface="Arial Narrow" panose="020B0606020202030204" pitchFamily="34" charset="0"/>
              </a:rPr>
              <a:t>vazbě na:</a:t>
            </a:r>
          </a:p>
          <a:p>
            <a:r>
              <a:rPr lang="cs-CZ" sz="1600" dirty="0" smtClean="0">
                <a:latin typeface="Arial Narrow" panose="020B0606020202030204" pitchFamily="34" charset="0"/>
              </a:rPr>
              <a:t>a) Zvýšení kvality vzdělávání v klíčových kompetencích ve vazbě na budoucí uplatnění na trhu práce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komunikace </a:t>
            </a:r>
            <a:r>
              <a:rPr lang="cs-CZ" sz="1400" dirty="0">
                <a:latin typeface="Arial Narrow" panose="020B0606020202030204" pitchFamily="34" charset="0"/>
              </a:rPr>
              <a:t>v cizích </a:t>
            </a:r>
            <a:r>
              <a:rPr lang="cs-CZ" sz="1400" dirty="0" smtClean="0">
                <a:latin typeface="Arial Narrow" panose="020B0606020202030204" pitchFamily="34" charset="0"/>
              </a:rPr>
              <a:t>jazycích,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přírodní vědy, 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technické </a:t>
            </a:r>
            <a:r>
              <a:rPr lang="cs-CZ" sz="1400" dirty="0">
                <a:latin typeface="Arial Narrow" panose="020B0606020202030204" pitchFamily="34" charset="0"/>
              </a:rPr>
              <a:t>a řemeslné </a:t>
            </a:r>
            <a:r>
              <a:rPr lang="cs-CZ" sz="1400" dirty="0" smtClean="0">
                <a:latin typeface="Arial Narrow" panose="020B0606020202030204" pitchFamily="34" charset="0"/>
              </a:rPr>
              <a:t>obory</a:t>
            </a:r>
          </a:p>
          <a:p>
            <a:pPr lvl="1"/>
            <a:r>
              <a:rPr lang="cs-CZ" sz="1400" dirty="0">
                <a:latin typeface="Arial Narrow" panose="020B0606020202030204" pitchFamily="34" charset="0"/>
              </a:rPr>
              <a:t>práce s digitálními </a:t>
            </a:r>
            <a:r>
              <a:rPr lang="cs-CZ" sz="1400" dirty="0" smtClean="0">
                <a:latin typeface="Arial Narrow" panose="020B0606020202030204" pitchFamily="34" charset="0"/>
              </a:rPr>
              <a:t>technologiemi</a:t>
            </a:r>
            <a:endParaRPr lang="cs-CZ" sz="1400" dirty="0">
              <a:latin typeface="Arial Narrow" panose="020B0606020202030204" pitchFamily="34" charset="0"/>
            </a:endParaRPr>
          </a:p>
          <a:p>
            <a:r>
              <a:rPr lang="cs-CZ" sz="1600" dirty="0" smtClean="0">
                <a:latin typeface="Arial Narrow" panose="020B0606020202030204" pitchFamily="34" charset="0"/>
              </a:rPr>
              <a:t>b) budování </a:t>
            </a:r>
            <a:r>
              <a:rPr lang="cs-CZ" sz="1600" dirty="0">
                <a:latin typeface="Arial Narrow" panose="020B0606020202030204" pitchFamily="34" charset="0"/>
              </a:rPr>
              <a:t>bezbariérovosti </a:t>
            </a:r>
            <a:r>
              <a:rPr lang="cs-CZ" sz="1600" dirty="0" smtClean="0">
                <a:latin typeface="Arial Narrow" panose="020B0606020202030204" pitchFamily="34" charset="0"/>
              </a:rPr>
              <a:t>škol (NE </a:t>
            </a:r>
            <a:r>
              <a:rPr lang="cs-CZ" sz="1600" dirty="0" err="1" smtClean="0">
                <a:latin typeface="Arial Narrow" panose="020B0606020202030204" pitchFamily="34" charset="0"/>
              </a:rPr>
              <a:t>sam</a:t>
            </a:r>
            <a:r>
              <a:rPr lang="cs-CZ" sz="1600" dirty="0" smtClean="0">
                <a:latin typeface="Arial Narrow" panose="020B0606020202030204" pitchFamily="34" charset="0"/>
              </a:rPr>
              <a:t>. projekt)</a:t>
            </a:r>
          </a:p>
          <a:p>
            <a:r>
              <a:rPr lang="cs-CZ" sz="1600" dirty="0" smtClean="0">
                <a:latin typeface="Arial Narrow" panose="020B0606020202030204" pitchFamily="34" charset="0"/>
                <a:sym typeface="Wingdings" pitchFamily="2" charset="2"/>
              </a:rPr>
              <a:t> zajištění vnitřní konektivity a připojení k internetu, aktivity vedoucí k sociální inkluzi</a:t>
            </a:r>
            <a:endParaRPr lang="cs-CZ" sz="1600" dirty="0">
              <a:latin typeface="Arial Narrow" panose="020B0606020202030204" pitchFamily="34" charset="0"/>
            </a:endParaRPr>
          </a:p>
          <a:p>
            <a:r>
              <a:rPr lang="cs-CZ" sz="1600" dirty="0" smtClean="0">
                <a:latin typeface="Arial Narrow" panose="020B0606020202030204" pitchFamily="34" charset="0"/>
              </a:rPr>
              <a:t>Projektové </a:t>
            </a:r>
            <a:r>
              <a:rPr lang="cs-CZ" sz="1600" dirty="0">
                <a:latin typeface="Arial Narrow" panose="020B0606020202030204" pitchFamily="34" charset="0"/>
              </a:rPr>
              <a:t>záměry musí být v souladu </a:t>
            </a:r>
            <a:r>
              <a:rPr lang="cs-CZ" sz="1600" dirty="0" smtClean="0">
                <a:latin typeface="Arial Narrow" panose="020B0606020202030204" pitchFamily="34" charset="0"/>
              </a:rPr>
              <a:t>se Strategickým rámcem MAP</a:t>
            </a:r>
          </a:p>
          <a:p>
            <a:r>
              <a:rPr lang="cs-CZ" sz="1600" dirty="0" smtClean="0">
                <a:latin typeface="Arial Narrow" panose="020B0606020202030204" pitchFamily="34" charset="0"/>
              </a:rPr>
              <a:t>Výstavba nové ZŠ (IZO) a rekonstrukce nevyhovující technický stav – NELZE</a:t>
            </a:r>
          </a:p>
          <a:p>
            <a:r>
              <a:rPr lang="cs-CZ" sz="1600" dirty="0" smtClean="0">
                <a:latin typeface="Arial Narrow" panose="020B0606020202030204" pitchFamily="34" charset="0"/>
              </a:rPr>
              <a:t>Klíčové kompetence IROP jsou vázány na RVP ZV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Jazyk a jazyková komunikace (cizí jazyk, další cizí jazyk)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Člověk a jeho svět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Matematika a její aplikace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Člověk a příroda ( FY, CHEM, PŘ, ZEM)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Člověk a svět práce, a průřezová témata RVP ZV</a:t>
            </a:r>
          </a:p>
          <a:p>
            <a:pPr lvl="1"/>
            <a:r>
              <a:rPr lang="cs-CZ" sz="1400" dirty="0" smtClean="0">
                <a:latin typeface="Arial Narrow" panose="020B0606020202030204" pitchFamily="34" charset="0"/>
              </a:rPr>
              <a:t>Environmentální výchova</a:t>
            </a:r>
          </a:p>
          <a:p>
            <a:r>
              <a:rPr lang="cs-CZ" sz="1600" dirty="0" smtClean="0">
                <a:latin typeface="Arial Narrow" panose="020B0606020202030204" pitchFamily="34" charset="0"/>
              </a:rPr>
              <a:t>Tyto oblasti musí mít škola zapracované ve svém ŠVP</a:t>
            </a:r>
            <a:endParaRPr lang="cs-CZ" sz="1600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506953" y="5752766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8382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7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Infrastruktura základních škol</a:t>
            </a:r>
            <a:endParaRPr lang="cs-CZ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35796" y="1133267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</a:rPr>
              <a:t>Způsobilé výdaje</a:t>
            </a:r>
            <a:endParaRPr lang="cs-CZ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5749054"/>
              </p:ext>
            </p:extLst>
          </p:nvPr>
        </p:nvGraphicFramePr>
        <p:xfrm>
          <a:off x="34312" y="1628800"/>
          <a:ext cx="9109688" cy="45005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54844"/>
                <a:gridCol w="455484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Hlavní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aktivity </a:t>
                      </a:r>
                    </a:p>
                    <a:p>
                      <a:pPr algn="ctr"/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Min. 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85% </a:t>
                      </a:r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celkových způsobilých výdajů</a:t>
                      </a:r>
                      <a:endParaRPr lang="cs-CZ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Vedlejší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aktivity</a:t>
                      </a:r>
                    </a:p>
                    <a:p>
                      <a:pPr algn="ctr"/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Max. 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15% </a:t>
                      </a:r>
                      <a:r>
                        <a:rPr lang="cs-CZ" b="0" baseline="0" dirty="0" smtClean="0">
                          <a:latin typeface="Arial Narrow" panose="020B0606020202030204" pitchFamily="34" charset="0"/>
                        </a:rPr>
                        <a:t>celkových způsobilých výdajů</a:t>
                      </a:r>
                      <a:endParaRPr lang="cs-CZ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804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600" b="1" dirty="0" smtClean="0">
                          <a:latin typeface="Arial Narrow" panose="020B0606020202030204" pitchFamily="34" charset="0"/>
                        </a:rPr>
                        <a:t>Stavby</a:t>
                      </a:r>
                      <a:br>
                        <a:rPr lang="cs-CZ" sz="1600" b="1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dirty="0" smtClean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cs-CZ" sz="1400" b="0" dirty="0" err="1" smtClean="0">
                          <a:latin typeface="Arial Narrow" panose="020B0606020202030204" pitchFamily="34" charset="0"/>
                        </a:rPr>
                        <a:t>inž</a:t>
                      </a:r>
                      <a:r>
                        <a:rPr lang="cs-CZ" sz="1400" b="0" dirty="0" smtClean="0">
                          <a:latin typeface="Arial Narrow" panose="020B0606020202030204" pitchFamily="34" charset="0"/>
                        </a:rPr>
                        <a:t>. sítě, bezbariérovost, prostory</a:t>
                      </a: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 ve vazbě na klíč. kompetence)</a:t>
                      </a:r>
                      <a:r>
                        <a:rPr lang="cs-CZ" sz="1400" b="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cs-CZ" sz="1600" b="1" dirty="0" smtClean="0">
                          <a:latin typeface="Arial Narrow" panose="020B0606020202030204" pitchFamily="34" charset="0"/>
                        </a:rPr>
                        <a:t>Nákup pozemků a staveb</a:t>
                      </a:r>
                      <a:br>
                        <a:rPr lang="cs-CZ" sz="1600" b="1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(znalecký posudek – 6 měsíců, před pořízením)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600" b="1" dirty="0" smtClean="0">
                          <a:latin typeface="Arial Narrow" panose="020B0606020202030204" pitchFamily="34" charset="0"/>
                        </a:rPr>
                        <a:t>Pořízení vybavení</a:t>
                      </a:r>
                      <a:r>
                        <a:rPr lang="cs-CZ" sz="1600" b="1" baseline="0" dirty="0" smtClean="0">
                          <a:latin typeface="Arial Narrow" panose="020B0606020202030204" pitchFamily="34" charset="0"/>
                        </a:rPr>
                        <a:t> budov a zázemí</a:t>
                      </a:r>
                      <a:br>
                        <a:rPr lang="cs-CZ" sz="1600" b="1" baseline="0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(pořízení nábytku, vybavení laboratoří, výukových pomůcek,..)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cs-CZ" sz="1600" b="1" baseline="0" dirty="0" smtClean="0">
                          <a:latin typeface="Arial Narrow" panose="020B0606020202030204" pitchFamily="34" charset="0"/>
                        </a:rPr>
                        <a:t>Vnitřní konektivita a připojení k internetu</a:t>
                      </a:r>
                      <a:br>
                        <a:rPr lang="cs-CZ" sz="1600" b="1" baseline="0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400" b="0" baseline="0" dirty="0" smtClean="0">
                          <a:latin typeface="Arial Narrow" panose="020B0606020202030204" pitchFamily="34" charset="0"/>
                        </a:rPr>
                        <a:t>(WAN, LAN, SW, HW)</a:t>
                      </a:r>
                      <a:r>
                        <a:rPr lang="cs-CZ" sz="1600" b="1" baseline="0" dirty="0" smtClean="0"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cs-CZ" sz="1600" b="1" baseline="0" dirty="0" smtClean="0">
                          <a:latin typeface="Arial Narrow" panose="020B0606020202030204" pitchFamily="34" charset="0"/>
                        </a:rPr>
                      </a:br>
                      <a:r>
                        <a:rPr lang="cs-CZ" sz="1600" b="1" baseline="0" dirty="0" smtClean="0">
                          <a:latin typeface="Arial Narrow" panose="020B0606020202030204" pitchFamily="34" charset="0"/>
                        </a:rPr>
                        <a:t>DPH</a:t>
                      </a:r>
                    </a:p>
                    <a:p>
                      <a:endParaRPr lang="cs-CZ" sz="18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Demolice budov v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areálu školy</a:t>
                      </a:r>
                      <a:endParaRPr lang="cs-CZ" dirty="0" smtClean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Pořízení bezpečnostních prvků a zařízení u vstupu do budovy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Úpravy venkovního prostranství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dirty="0" smtClean="0">
                          <a:latin typeface="Arial Narrow" panose="020B0606020202030204" pitchFamily="34" charset="0"/>
                        </a:rPr>
                        <a:t>Zabezpečení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 výstavby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Projektová dokumentace stavby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Pořízení služeb bezprostředně souvisejících s realizací projektu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Nákup služeb, které jsou součástí pořízení dl. hmot. a </a:t>
                      </a:r>
                      <a:r>
                        <a:rPr lang="cs-CZ" baseline="0" dirty="0" err="1" smtClean="0">
                          <a:latin typeface="Arial Narrow" panose="020B0606020202030204" pitchFamily="34" charset="0"/>
                        </a:rPr>
                        <a:t>nehmot</a:t>
                      </a: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. majetku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Povinná publicita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cs-CZ" baseline="0" dirty="0" smtClean="0">
                          <a:latin typeface="Arial Narrow" panose="020B0606020202030204" pitchFamily="34" charset="0"/>
                        </a:rPr>
                        <a:t>DPH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cs-CZ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505696" y="5622583"/>
            <a:ext cx="8172908" cy="1260140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9" name="Skupina 8"/>
          <p:cNvGrpSpPr/>
          <p:nvPr/>
        </p:nvGrpSpPr>
        <p:grpSpPr>
          <a:xfrm>
            <a:off x="962602" y="4704515"/>
            <a:ext cx="3546388" cy="1294009"/>
            <a:chOff x="0" y="4605274"/>
            <a:chExt cx="4537688" cy="1558869"/>
          </a:xfrm>
        </p:grpSpPr>
        <p:sp>
          <p:nvSpPr>
            <p:cNvPr id="11" name="TextovéPole 10"/>
            <p:cNvSpPr txBox="1"/>
            <p:nvPr/>
          </p:nvSpPr>
          <p:spPr>
            <a:xfrm>
              <a:off x="0" y="5733256"/>
              <a:ext cx="45376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100" b="1" dirty="0">
                  <a:latin typeface="Arial Narrow" panose="020B0606020202030204" pitchFamily="34" charset="0"/>
                </a:rPr>
                <a:t>Výklad k použití limitu 10 % celkových způsobilých výdajů na nákup pozemku dle Čl. 69 Nařízení Evropského parlamentu a Rady EU č. 1303/2013 </a:t>
              </a:r>
              <a:endParaRPr lang="cs-CZ" sz="1100" dirty="0">
                <a:latin typeface="Arial Narrow" panose="020B0606020202030204" pitchFamily="34" charset="0"/>
              </a:endParaRPr>
            </a:p>
          </p:txBody>
        </p:sp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4605274"/>
              <a:ext cx="4537688" cy="1152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1004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/>
          <a:lstStyle/>
          <a:p>
            <a:pPr algn="ctr"/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9144000" cy="676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Arial Narrow" panose="020B0606020202030204" pitchFamily="34" charset="0"/>
              </a:rPr>
              <a:t>Infrastruktura pro zájmové, neformální a celoživotní vzdělávání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889248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550" dirty="0" smtClean="0">
                <a:latin typeface="Arial Narrow" panose="020B0606020202030204" pitchFamily="34" charset="0"/>
              </a:rPr>
              <a:t>Podpora musí být poskytnuta ve vazbě na zvýšení nedostatečné kapacity v území:</a:t>
            </a:r>
          </a:p>
          <a:p>
            <a:r>
              <a:rPr lang="cs-CZ" sz="1550" dirty="0" smtClean="0">
                <a:latin typeface="Arial Narrow" panose="020B0606020202030204" pitchFamily="34" charset="0"/>
              </a:rPr>
              <a:t>Zvýšení kvality vzdělávání v </a:t>
            </a:r>
            <a:r>
              <a:rPr lang="cs-CZ" sz="1550" b="1" dirty="0" smtClean="0">
                <a:latin typeface="Arial Narrow" panose="020B0606020202030204" pitchFamily="34" charset="0"/>
              </a:rPr>
              <a:t>klíčových</a:t>
            </a:r>
            <a:r>
              <a:rPr lang="cs-CZ" sz="1550" dirty="0" smtClean="0">
                <a:latin typeface="Arial Narrow" panose="020B0606020202030204" pitchFamily="34" charset="0"/>
              </a:rPr>
              <a:t> </a:t>
            </a:r>
            <a:r>
              <a:rPr lang="cs-CZ" sz="1550" b="1" dirty="0" smtClean="0">
                <a:latin typeface="Arial Narrow" panose="020B0606020202030204" pitchFamily="34" charset="0"/>
              </a:rPr>
              <a:t>kompetencích</a:t>
            </a:r>
            <a:r>
              <a:rPr lang="cs-CZ" sz="1550" dirty="0" smtClean="0">
                <a:latin typeface="Arial Narrow" panose="020B0606020202030204" pitchFamily="34" charset="0"/>
              </a:rPr>
              <a:t> ve vazbě na budoucí uplatnění na trhu práce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komunikace v cizích jazycích, 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přírodní vědy, 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technické a řemeslné obory,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práce s digitálními technologiemi</a:t>
            </a:r>
          </a:p>
          <a:p>
            <a:r>
              <a:rPr lang="cs-CZ" sz="1550" dirty="0" smtClean="0">
                <a:latin typeface="Arial Narrow" panose="020B0606020202030204" pitchFamily="34" charset="0"/>
              </a:rPr>
              <a:t>záměry </a:t>
            </a:r>
            <a:r>
              <a:rPr lang="cs-CZ" sz="1550" dirty="0">
                <a:latin typeface="Arial Narrow" panose="020B0606020202030204" pitchFamily="34" charset="0"/>
              </a:rPr>
              <a:t>musí být v souladu s </a:t>
            </a:r>
            <a:r>
              <a:rPr lang="cs-CZ" sz="1550" b="1" dirty="0" smtClean="0">
                <a:latin typeface="Arial Narrow" panose="020B0606020202030204" pitchFamily="34" charset="0"/>
              </a:rPr>
              <a:t>MAP vzdělávání </a:t>
            </a:r>
            <a:r>
              <a:rPr lang="cs-CZ" sz="1550" b="1" dirty="0">
                <a:latin typeface="Arial Narrow" panose="020B0606020202030204" pitchFamily="34" charset="0"/>
              </a:rPr>
              <a:t>nebo s </a:t>
            </a:r>
            <a:r>
              <a:rPr lang="cs-CZ" sz="1550" b="1" dirty="0" smtClean="0">
                <a:latin typeface="Arial Narrow" panose="020B0606020202030204" pitchFamily="34" charset="0"/>
              </a:rPr>
              <a:t>KAP vzdělávání</a:t>
            </a:r>
          </a:p>
          <a:p>
            <a:r>
              <a:rPr lang="cs-CZ" sz="1550" dirty="0" smtClean="0">
                <a:latin typeface="Arial Narrow" panose="020B0606020202030204" pitchFamily="34" charset="0"/>
              </a:rPr>
              <a:t>Klíčové kompetence IROP jsou vázány na RVP ZV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Jazyk a jazyková komunikace (cizí jazyk, další cizí jazyk)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Člověk a jeho svět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Matematika a její aplikace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Člověk a příroda ( FY, CHEM, PŘ, ZEM)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Člověk a svět práce a průřezová témata RVP ZV</a:t>
            </a:r>
          </a:p>
          <a:p>
            <a:pPr lvl="1"/>
            <a:r>
              <a:rPr lang="cs-CZ" sz="1550" dirty="0" smtClean="0">
                <a:latin typeface="Arial Narrow" panose="020B0606020202030204" pitchFamily="34" charset="0"/>
              </a:rPr>
              <a:t>Environmentální výchova</a:t>
            </a:r>
            <a:endParaRPr lang="cs-CZ" sz="1550" b="1" dirty="0" smtClean="0">
              <a:latin typeface="Arial Narrow" panose="020B0606020202030204" pitchFamily="34" charset="0"/>
            </a:endParaRPr>
          </a:p>
          <a:p>
            <a:r>
              <a:rPr lang="cs-CZ" sz="1550" dirty="0" smtClean="0">
                <a:latin typeface="Arial Narrow" panose="020B0606020202030204" pitchFamily="34" charset="0"/>
              </a:rPr>
              <a:t>Vazby popsat ve Studii proveditelnosti - uvede citace vzdělávacího programu zařízení</a:t>
            </a:r>
          </a:p>
          <a:p>
            <a:r>
              <a:rPr lang="cs-CZ" sz="1550" dirty="0" smtClean="0">
                <a:latin typeface="Arial Narrow" panose="020B0606020202030204" pitchFamily="34" charset="0"/>
              </a:rPr>
              <a:t>Klíčové kompetence IROP pro celoživotní vzdělávání jsou vázány na Národní soustavu kvalifikací</a:t>
            </a:r>
          </a:p>
          <a:p>
            <a:pPr lvl="1"/>
            <a:endParaRPr lang="cs-CZ" sz="1550" dirty="0" smtClean="0">
              <a:latin typeface="Arial Narrow" panose="020B0606020202030204" pitchFamily="34" charset="0"/>
            </a:endParaRPr>
          </a:p>
          <a:p>
            <a:pPr lvl="1">
              <a:buNone/>
            </a:pPr>
            <a:endParaRPr lang="cs-CZ" sz="1550" dirty="0" smtClean="0">
              <a:latin typeface="Arial Narrow" panose="020B0606020202030204" pitchFamily="34" charset="0"/>
            </a:endParaRPr>
          </a:p>
          <a:p>
            <a:pPr lvl="1"/>
            <a:endParaRPr lang="cs-CZ" sz="1550" dirty="0" smtClean="0">
              <a:latin typeface="Arial Narrow" panose="020B0606020202030204" pitchFamily="34" charset="0"/>
            </a:endParaRPr>
          </a:p>
          <a:p>
            <a:pPr lvl="1"/>
            <a:endParaRPr lang="cs-CZ" sz="1550" dirty="0" smtClean="0">
              <a:latin typeface="Arial Narrow" panose="020B0606020202030204" pitchFamily="34" charset="0"/>
            </a:endParaRPr>
          </a:p>
          <a:p>
            <a:endParaRPr lang="cs-CZ" sz="1550" b="1" dirty="0">
              <a:latin typeface="Arial Narrow" panose="020B0606020202030204" pitchFamily="34" charset="0"/>
            </a:endParaRPr>
          </a:p>
          <a:p>
            <a:endParaRPr lang="cs-CZ" sz="1550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11560" y="573792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129323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3347</TotalTime>
  <Words>1159</Words>
  <Application>Microsoft Office PowerPoint</Application>
  <PresentationFormat>Předvádění na obrazovce (4:3)</PresentationFormat>
  <Paragraphs>196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Cesta</vt:lpstr>
      <vt:lpstr>Snímek 1</vt:lpstr>
      <vt:lpstr>OBSAH</vt:lpstr>
      <vt:lpstr>Představení výzvy</vt:lpstr>
      <vt:lpstr>Výzva č. 9 – IROP – Rozvíjet vzdělávání</vt:lpstr>
      <vt:lpstr>Důležitá data k Výzvě č. 9 – IROP – Rozvíjet vzdělávání</vt:lpstr>
      <vt:lpstr>Oprávnění žadatelé</vt:lpstr>
      <vt:lpstr>Podporované aktivity</vt:lpstr>
      <vt:lpstr>Infrastruktura základních škol</vt:lpstr>
      <vt:lpstr>Podporované aktivity</vt:lpstr>
      <vt:lpstr>Infrastruktura pro zájmové, neformální a celoživotní vzdělávání</vt:lpstr>
      <vt:lpstr>Povinné přílohy žádosti</vt:lpstr>
      <vt:lpstr>Indikátory</vt:lpstr>
      <vt:lpstr>Forma žádosti o podporu</vt:lpstr>
      <vt:lpstr>Další důležité informace</vt:lpstr>
      <vt:lpstr>Hodnocení a výběr projektů</vt:lpstr>
      <vt:lpstr>Formální hodnocení a přijatelnost</vt:lpstr>
      <vt:lpstr>Věcné hodnocení</vt:lpstr>
      <vt:lpstr>Kontrola CrR </vt:lpstr>
      <vt:lpstr>publicita</vt:lpstr>
      <vt:lpstr>Monitorování projektu</vt:lpstr>
      <vt:lpstr>dokumentace</vt:lpstr>
      <vt:lpstr>Snímek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2 MAS Znojemské vinařství, z.s.</dc:title>
  <dc:creator>Kancelar4</dc:creator>
  <cp:lastModifiedBy>Kancelar1</cp:lastModifiedBy>
  <cp:revision>223</cp:revision>
  <dcterms:created xsi:type="dcterms:W3CDTF">2018-11-02T13:10:42Z</dcterms:created>
  <dcterms:modified xsi:type="dcterms:W3CDTF">2020-07-17T11:11:31Z</dcterms:modified>
</cp:coreProperties>
</file>